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7" name="Shape 197"/>
          <p:cNvSpPr/>
          <p:nvPr>
            <p:ph type="sldImg"/>
          </p:nvPr>
        </p:nvSpPr>
        <p:spPr>
          <a:xfrm>
            <a:off x="1143000" y="685800"/>
            <a:ext cx="4572000" cy="3429000"/>
          </a:xfrm>
          <a:prstGeom prst="rect">
            <a:avLst/>
          </a:prstGeom>
        </p:spPr>
        <p:txBody>
          <a:bodyPr/>
          <a:lstStyle/>
          <a:p>
            <a:pPr/>
          </a:p>
        </p:txBody>
      </p:sp>
      <p:sp>
        <p:nvSpPr>
          <p:cNvPr id="198" name="Shape 19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Title Text"/>
          <p:cNvSpPr txBox="1"/>
          <p:nvPr>
            <p:ph type="title"/>
          </p:nvPr>
        </p:nvSpPr>
        <p:spPr>
          <a:xfrm>
            <a:off x="2374900" y="2387600"/>
            <a:ext cx="19621500" cy="4876800"/>
          </a:xfrm>
          <a:prstGeom prst="rect">
            <a:avLst/>
          </a:prstGeom>
        </p:spPr>
        <p:txBody>
          <a:bodyPr/>
          <a:lstStyle>
            <a:lvl1pPr>
              <a:lnSpc>
                <a:spcPct val="100000"/>
              </a:lnSpc>
              <a:defRPr spc="0" sz="10000">
                <a:solidFill>
                  <a:srgbClr val="3E231A"/>
                </a:solidFill>
                <a:latin typeface="Papyrus"/>
                <a:ea typeface="Papyrus"/>
                <a:cs typeface="Papyrus"/>
                <a:sym typeface="Papyrus"/>
              </a:defRPr>
            </a:lvl1pPr>
          </a:lstStyle>
          <a:p>
            <a:pPr/>
            <a:r>
              <a:t>Title Text</a:t>
            </a:r>
          </a:p>
        </p:txBody>
      </p:sp>
      <p:sp>
        <p:nvSpPr>
          <p:cNvPr id="150" name="Body Level One…"/>
          <p:cNvSpPr txBox="1"/>
          <p:nvPr>
            <p:ph type="body" sz="quarter" idx="1"/>
          </p:nvPr>
        </p:nvSpPr>
        <p:spPr>
          <a:xfrm>
            <a:off x="2374900" y="7251700"/>
            <a:ext cx="19621500" cy="2057400"/>
          </a:xfrm>
          <a:prstGeom prst="rect">
            <a:avLst/>
          </a:prstGeom>
        </p:spPr>
        <p:txBody>
          <a:bodyPr/>
          <a:lstStyle>
            <a:lvl1pPr marL="0" indent="0" algn="ctr" defTabSz="825500">
              <a:spcBef>
                <a:spcPts val="0"/>
              </a:spcBef>
              <a:buClrTx/>
              <a:buSzTx/>
              <a:buNone/>
              <a:defRPr sz="5000">
                <a:solidFill>
                  <a:srgbClr val="3E231A"/>
                </a:solidFill>
                <a:latin typeface="Papyrus"/>
                <a:ea typeface="Papyrus"/>
                <a:cs typeface="Papyrus"/>
                <a:sym typeface="Papyrus"/>
              </a:defRPr>
            </a:lvl1pPr>
            <a:lvl2pPr marL="0" indent="0" algn="ctr" defTabSz="825500">
              <a:spcBef>
                <a:spcPts val="0"/>
              </a:spcBef>
              <a:buClrTx/>
              <a:buSzTx/>
              <a:buNone/>
              <a:defRPr sz="5000">
                <a:solidFill>
                  <a:srgbClr val="3E231A"/>
                </a:solidFill>
                <a:latin typeface="Papyrus"/>
                <a:ea typeface="Papyrus"/>
                <a:cs typeface="Papyrus"/>
                <a:sym typeface="Papyrus"/>
              </a:defRPr>
            </a:lvl2pPr>
            <a:lvl3pPr marL="0" indent="0" algn="ctr" defTabSz="825500">
              <a:spcBef>
                <a:spcPts val="0"/>
              </a:spcBef>
              <a:buClrTx/>
              <a:buSzTx/>
              <a:buNone/>
              <a:defRPr sz="5000">
                <a:solidFill>
                  <a:srgbClr val="3E231A"/>
                </a:solidFill>
                <a:latin typeface="Papyrus"/>
                <a:ea typeface="Papyrus"/>
                <a:cs typeface="Papyrus"/>
                <a:sym typeface="Papyrus"/>
              </a:defRPr>
            </a:lvl3pPr>
            <a:lvl4pPr marL="0" indent="0" algn="ctr" defTabSz="825500">
              <a:spcBef>
                <a:spcPts val="0"/>
              </a:spcBef>
              <a:buClrTx/>
              <a:buSzTx/>
              <a:buNone/>
              <a:defRPr sz="5000">
                <a:solidFill>
                  <a:srgbClr val="3E231A"/>
                </a:solidFill>
                <a:latin typeface="Papyrus"/>
                <a:ea typeface="Papyrus"/>
                <a:cs typeface="Papyrus"/>
                <a:sym typeface="Papyrus"/>
              </a:defRPr>
            </a:lvl4pPr>
            <a:lvl5pPr marL="0" indent="0" algn="ctr" defTabSz="825500">
              <a:spcBef>
                <a:spcPts val="0"/>
              </a:spcBef>
              <a:buClrTx/>
              <a:buSzTx/>
              <a:buNone/>
              <a:defRPr sz="5000">
                <a:solidFill>
                  <a:srgbClr val="3E231A"/>
                </a:solidFill>
                <a:latin typeface="Papyrus"/>
                <a:ea typeface="Papyrus"/>
                <a:cs typeface="Papyrus"/>
                <a:sym typeface="Papyrus"/>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93858" y="13144500"/>
            <a:ext cx="393205" cy="571501"/>
          </a:xfrm>
          <a:prstGeom prst="rect">
            <a:avLst/>
          </a:prstGeom>
        </p:spPr>
        <p:txBody>
          <a:bodyPr/>
          <a:lstStyle>
            <a:lvl1pPr>
              <a:defRPr sz="2400">
                <a:solidFill>
                  <a:srgbClr val="3E231A"/>
                </a:solidFill>
                <a:latin typeface="Papyrus"/>
                <a:ea typeface="Papyrus"/>
                <a:cs typeface="Papyrus"/>
                <a:sym typeface="Papyru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grpSp>
        <p:nvGrpSpPr>
          <p:cNvPr id="168" name="Group 43"/>
          <p:cNvGrpSpPr/>
          <p:nvPr/>
        </p:nvGrpSpPr>
        <p:grpSpPr>
          <a:xfrm>
            <a:off x="-1" y="-16934"/>
            <a:ext cx="24384001" cy="13732935"/>
            <a:chOff x="0" y="0"/>
            <a:chExt cx="24384000" cy="13732934"/>
          </a:xfrm>
        </p:grpSpPr>
        <p:sp>
          <p:nvSpPr>
            <p:cNvPr id="158" name="Straight Connector 19"/>
            <p:cNvSpPr/>
            <p:nvPr/>
          </p:nvSpPr>
          <p:spPr>
            <a:xfrm>
              <a:off x="18742024" y="16933"/>
              <a:ext cx="2438401" cy="13716002"/>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59" name="Straight Connector 20"/>
            <p:cNvSpPr/>
            <p:nvPr/>
          </p:nvSpPr>
          <p:spPr>
            <a:xfrm flipH="1">
              <a:off x="14850533" y="7379760"/>
              <a:ext cx="9527117" cy="6353174"/>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0" name="Rectangle 23"/>
            <p:cNvSpPr/>
            <p:nvPr/>
          </p:nvSpPr>
          <p:spPr>
            <a:xfrm>
              <a:off x="18362952" y="0"/>
              <a:ext cx="6014698"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5FCBEF">
                <a:alpha val="3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1" name="Rectangle 25"/>
            <p:cNvSpPr/>
            <p:nvPr/>
          </p:nvSpPr>
          <p:spPr>
            <a:xfrm>
              <a:off x="19206883" y="0"/>
              <a:ext cx="5177117"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5FCBEF">
                <a:alpha val="2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2" name="Isosceles Triangle 23"/>
            <p:cNvSpPr/>
            <p:nvPr/>
          </p:nvSpPr>
          <p:spPr>
            <a:xfrm>
              <a:off x="17864666" y="6112933"/>
              <a:ext cx="6519334" cy="762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3" name="Rectangle 27"/>
            <p:cNvSpPr/>
            <p:nvPr/>
          </p:nvSpPr>
          <p:spPr>
            <a:xfrm>
              <a:off x="18669000" y="0"/>
              <a:ext cx="5708652"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4" name="Rectangle 28"/>
            <p:cNvSpPr/>
            <p:nvPr/>
          </p:nvSpPr>
          <p:spPr>
            <a:xfrm>
              <a:off x="21797460" y="0"/>
              <a:ext cx="2580189"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2E83C3">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5" name="Rectangle 29"/>
            <p:cNvSpPr/>
            <p:nvPr/>
          </p:nvSpPr>
          <p:spPr>
            <a:xfrm>
              <a:off x="21877997" y="0"/>
              <a:ext cx="2499651"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6" name="Isosceles Triangle 27"/>
            <p:cNvSpPr/>
            <p:nvPr/>
          </p:nvSpPr>
          <p:spPr>
            <a:xfrm>
              <a:off x="20743332" y="7196667"/>
              <a:ext cx="3634319" cy="6536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67" name="Isosceles Triangle 18"/>
            <p:cNvSpPr/>
            <p:nvPr/>
          </p:nvSpPr>
          <p:spPr>
            <a:xfrm>
              <a:off x="-1" y="8043333"/>
              <a:ext cx="897467" cy="568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5FCBEF">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grpSp>
      <p:sp>
        <p:nvSpPr>
          <p:cNvPr id="169" name="Title Text"/>
          <p:cNvSpPr txBox="1"/>
          <p:nvPr>
            <p:ph type="title"/>
          </p:nvPr>
        </p:nvSpPr>
        <p:spPr>
          <a:xfrm>
            <a:off x="1354667" y="1219200"/>
            <a:ext cx="17193338" cy="2641600"/>
          </a:xfrm>
          <a:prstGeom prst="rect">
            <a:avLst/>
          </a:prstGeom>
        </p:spPr>
        <p:txBody>
          <a:bodyPr lIns="91439" tIns="91439" rIns="91439" bIns="91439" anchor="t"/>
          <a:lstStyle>
            <a:lvl1pPr algn="l" defTabSz="914400">
              <a:lnSpc>
                <a:spcPct val="100000"/>
              </a:lnSpc>
              <a:defRPr spc="0" sz="7200">
                <a:solidFill>
                  <a:srgbClr val="5FCBEF"/>
                </a:solidFill>
                <a:latin typeface="Trebuchet MS"/>
                <a:ea typeface="Trebuchet MS"/>
                <a:cs typeface="Trebuchet MS"/>
                <a:sym typeface="Trebuchet MS"/>
              </a:defRPr>
            </a:lvl1pPr>
          </a:lstStyle>
          <a:p>
            <a:pPr/>
            <a:r>
              <a:t>Title Text</a:t>
            </a:r>
          </a:p>
        </p:txBody>
      </p:sp>
      <p:sp>
        <p:nvSpPr>
          <p:cNvPr id="170" name="Body Level One…"/>
          <p:cNvSpPr txBox="1"/>
          <p:nvPr>
            <p:ph type="body" sz="half" idx="1"/>
          </p:nvPr>
        </p:nvSpPr>
        <p:spPr>
          <a:xfrm>
            <a:off x="1354667" y="4321178"/>
            <a:ext cx="17193338" cy="7761546"/>
          </a:xfrm>
          <a:prstGeom prst="rect">
            <a:avLst/>
          </a:prstGeom>
        </p:spPr>
        <p:txBody>
          <a:bodyPr lIns="91439" tIns="91439" rIns="91439" bIns="91439"/>
          <a:lstStyle>
            <a:lvl1pPr marL="6858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1pPr>
            <a:lvl2pPr marL="1100137" indent="-642937"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2pPr>
            <a:lvl3pPr marL="1502228" indent="-587828"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3pPr>
            <a:lvl4pPr marL="20574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4pPr>
            <a:lvl5pPr marL="2514600" indent="-685800" defTabSz="914400">
              <a:spcBef>
                <a:spcPts val="2000"/>
              </a:spcBef>
              <a:buClr>
                <a:srgbClr val="5FCBEF"/>
              </a:buClr>
              <a:buSzPct val="80000"/>
              <a:buChar char=""/>
              <a:defRPr sz="3600">
                <a:solidFill>
                  <a:srgbClr val="40404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8112662" y="12223058"/>
            <a:ext cx="435343" cy="449581"/>
          </a:xfrm>
          <a:prstGeom prst="rect">
            <a:avLst/>
          </a:prstGeom>
        </p:spPr>
        <p:txBody>
          <a:bodyPr lIns="91439" tIns="91439" rIns="91439" bIns="91439" anchor="ctr"/>
          <a:lstStyle>
            <a:lvl1pPr algn="r" defTabSz="914400">
              <a:defRPr sz="1800">
                <a:solidFill>
                  <a:srgbClr val="5FCBEF"/>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grpSp>
        <p:nvGrpSpPr>
          <p:cNvPr id="188" name="Group 15"/>
          <p:cNvGrpSpPr/>
          <p:nvPr/>
        </p:nvGrpSpPr>
        <p:grpSpPr>
          <a:xfrm>
            <a:off x="-1" y="-16934"/>
            <a:ext cx="24384001" cy="13732935"/>
            <a:chOff x="0" y="0"/>
            <a:chExt cx="24384000" cy="13732934"/>
          </a:xfrm>
        </p:grpSpPr>
        <p:sp>
          <p:nvSpPr>
            <p:cNvPr id="178" name="Freeform 14"/>
            <p:cNvSpPr/>
            <p:nvPr/>
          </p:nvSpPr>
          <p:spPr>
            <a:xfrm>
              <a:off x="-1" y="1210"/>
              <a:ext cx="1727201" cy="11396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2"/>
                  </a:moveTo>
                  <a:lnTo>
                    <a:pt x="21600" y="0"/>
                  </a:lnTo>
                  <a:lnTo>
                    <a:pt x="21600" y="64"/>
                  </a:lnTo>
                  <a:lnTo>
                    <a:pt x="0" y="21600"/>
                  </a:lnTo>
                  <a:lnTo>
                    <a:pt x="0" y="32"/>
                  </a:lnTo>
                  <a:close/>
                </a:path>
              </a:pathLst>
            </a:custGeom>
            <a:solidFill>
              <a:srgbClr val="5FCBEF">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79" name="Straight Connector 18"/>
            <p:cNvSpPr/>
            <p:nvPr/>
          </p:nvSpPr>
          <p:spPr>
            <a:xfrm>
              <a:off x="18742024" y="16933"/>
              <a:ext cx="2438401" cy="13716002"/>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0" name="Straight Connector 19"/>
            <p:cNvSpPr/>
            <p:nvPr/>
          </p:nvSpPr>
          <p:spPr>
            <a:xfrm flipH="1">
              <a:off x="14850533" y="7379760"/>
              <a:ext cx="9527117" cy="6353174"/>
            </a:xfrm>
            <a:prstGeom prst="line">
              <a:avLst/>
            </a:prstGeom>
            <a:noFill/>
            <a:ln w="12700" cap="rnd">
              <a:solidFill>
                <a:srgbClr val="5FCBEF">
                  <a:alpha val="70000"/>
                </a:srgbClr>
              </a:solidFill>
              <a:prstDash val="solid"/>
              <a:round/>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1" name="Rectangle 23"/>
            <p:cNvSpPr/>
            <p:nvPr/>
          </p:nvSpPr>
          <p:spPr>
            <a:xfrm>
              <a:off x="18362952" y="0"/>
              <a:ext cx="6014698"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rgbClr val="5FCBEF">
                <a:alpha val="3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2" name="Rectangle 25"/>
            <p:cNvSpPr/>
            <p:nvPr/>
          </p:nvSpPr>
          <p:spPr>
            <a:xfrm>
              <a:off x="19206883" y="0"/>
              <a:ext cx="5177117"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rgbClr val="5FCBEF">
                <a:alpha val="2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3" name="Isosceles Triangle 22"/>
            <p:cNvSpPr/>
            <p:nvPr/>
          </p:nvSpPr>
          <p:spPr>
            <a:xfrm>
              <a:off x="17864666" y="6112933"/>
              <a:ext cx="6519334" cy="762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4" name="Rectangle 27"/>
            <p:cNvSpPr/>
            <p:nvPr/>
          </p:nvSpPr>
          <p:spPr>
            <a:xfrm>
              <a:off x="18669000" y="0"/>
              <a:ext cx="5708652" cy="1373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5" name="Rectangle 28"/>
            <p:cNvSpPr/>
            <p:nvPr/>
          </p:nvSpPr>
          <p:spPr>
            <a:xfrm>
              <a:off x="21797460" y="0"/>
              <a:ext cx="2580189"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2E83C3">
                <a:alpha val="7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6" name="Rectangle 29"/>
            <p:cNvSpPr/>
            <p:nvPr/>
          </p:nvSpPr>
          <p:spPr>
            <a:xfrm>
              <a:off x="21877997" y="0"/>
              <a:ext cx="2499651" cy="13732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sp>
          <p:nvSpPr>
            <p:cNvPr id="187" name="Isosceles Triangle 26"/>
            <p:cNvSpPr/>
            <p:nvPr/>
          </p:nvSpPr>
          <p:spPr>
            <a:xfrm>
              <a:off x="20743332" y="7196667"/>
              <a:ext cx="3634319" cy="6536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9" tIns="91439" rIns="91439" bIns="91439" numCol="1" anchor="t">
              <a:noAutofit/>
            </a:bodyPr>
            <a:lstStyle/>
            <a:p>
              <a:pPr algn="l" defTabSz="914400">
                <a:defRPr sz="3600">
                  <a:solidFill>
                    <a:srgbClr val="000000"/>
                  </a:solidFill>
                  <a:latin typeface="Trebuchet MS"/>
                  <a:ea typeface="Trebuchet MS"/>
                  <a:cs typeface="Trebuchet MS"/>
                  <a:sym typeface="Trebuchet MS"/>
                </a:defRPr>
              </a:pPr>
            </a:p>
          </p:txBody>
        </p:sp>
      </p:grpSp>
      <p:sp>
        <p:nvSpPr>
          <p:cNvPr id="189" name="Title Text"/>
          <p:cNvSpPr txBox="1"/>
          <p:nvPr>
            <p:ph type="title"/>
          </p:nvPr>
        </p:nvSpPr>
        <p:spPr>
          <a:xfrm>
            <a:off x="3014134" y="4809068"/>
            <a:ext cx="15533873" cy="3292605"/>
          </a:xfrm>
          <a:prstGeom prst="rect">
            <a:avLst/>
          </a:prstGeom>
        </p:spPr>
        <p:txBody>
          <a:bodyPr lIns="91439" tIns="91439" rIns="91439" bIns="91439"/>
          <a:lstStyle>
            <a:lvl1pPr algn="r" defTabSz="914400">
              <a:lnSpc>
                <a:spcPct val="100000"/>
              </a:lnSpc>
              <a:defRPr spc="0" sz="10800">
                <a:solidFill>
                  <a:srgbClr val="5FCBEF"/>
                </a:solidFill>
                <a:latin typeface="Trebuchet MS"/>
                <a:ea typeface="Trebuchet MS"/>
                <a:cs typeface="Trebuchet MS"/>
                <a:sym typeface="Trebuchet MS"/>
              </a:defRPr>
            </a:lvl1pPr>
          </a:lstStyle>
          <a:p>
            <a:pPr/>
            <a:r>
              <a:t>Title Text</a:t>
            </a:r>
          </a:p>
        </p:txBody>
      </p:sp>
      <p:sp>
        <p:nvSpPr>
          <p:cNvPr id="190" name="Body Level One…"/>
          <p:cNvSpPr txBox="1"/>
          <p:nvPr>
            <p:ph type="body" sz="quarter" idx="1"/>
          </p:nvPr>
        </p:nvSpPr>
        <p:spPr>
          <a:xfrm>
            <a:off x="3014134" y="8101665"/>
            <a:ext cx="15533873" cy="2193800"/>
          </a:xfrm>
          <a:prstGeom prst="rect">
            <a:avLst/>
          </a:prstGeom>
        </p:spPr>
        <p:txBody>
          <a:bodyPr lIns="91439" tIns="91439" rIns="91439" bIns="91439"/>
          <a:lstStyle>
            <a:lvl1pPr marL="0" indent="0" algn="r" defTabSz="914400">
              <a:spcBef>
                <a:spcPts val="2000"/>
              </a:spcBef>
              <a:buClrTx/>
              <a:buSzTx/>
              <a:buNone/>
              <a:defRPr sz="3600">
                <a:solidFill>
                  <a:srgbClr val="808080"/>
                </a:solidFill>
                <a:latin typeface="Trebuchet MS"/>
                <a:ea typeface="Trebuchet MS"/>
                <a:cs typeface="Trebuchet MS"/>
                <a:sym typeface="Trebuchet MS"/>
              </a:defRPr>
            </a:lvl1pPr>
            <a:lvl2pPr marL="0" indent="457200" algn="r" defTabSz="914400">
              <a:spcBef>
                <a:spcPts val="2000"/>
              </a:spcBef>
              <a:buClrTx/>
              <a:buSzTx/>
              <a:buNone/>
              <a:defRPr sz="3600">
                <a:solidFill>
                  <a:srgbClr val="808080"/>
                </a:solidFill>
                <a:latin typeface="Trebuchet MS"/>
                <a:ea typeface="Trebuchet MS"/>
                <a:cs typeface="Trebuchet MS"/>
                <a:sym typeface="Trebuchet MS"/>
              </a:defRPr>
            </a:lvl2pPr>
            <a:lvl3pPr marL="0" indent="914400" algn="r" defTabSz="914400">
              <a:spcBef>
                <a:spcPts val="2000"/>
              </a:spcBef>
              <a:buClrTx/>
              <a:buSzTx/>
              <a:buNone/>
              <a:defRPr sz="3600">
                <a:solidFill>
                  <a:srgbClr val="808080"/>
                </a:solidFill>
                <a:latin typeface="Trebuchet MS"/>
                <a:ea typeface="Trebuchet MS"/>
                <a:cs typeface="Trebuchet MS"/>
                <a:sym typeface="Trebuchet MS"/>
              </a:defRPr>
            </a:lvl3pPr>
            <a:lvl4pPr marL="0" indent="1371600" algn="r" defTabSz="914400">
              <a:spcBef>
                <a:spcPts val="2000"/>
              </a:spcBef>
              <a:buClrTx/>
              <a:buSzTx/>
              <a:buNone/>
              <a:defRPr sz="3600">
                <a:solidFill>
                  <a:srgbClr val="808080"/>
                </a:solidFill>
                <a:latin typeface="Trebuchet MS"/>
                <a:ea typeface="Trebuchet MS"/>
                <a:cs typeface="Trebuchet MS"/>
                <a:sym typeface="Trebuchet MS"/>
              </a:defRPr>
            </a:lvl4pPr>
            <a:lvl5pPr marL="0" indent="1828800" algn="r" defTabSz="914400">
              <a:spcBef>
                <a:spcPts val="2000"/>
              </a:spcBef>
              <a:buClrTx/>
              <a:buSzTx/>
              <a:buNone/>
              <a:defRPr sz="3600">
                <a:solidFill>
                  <a:srgbClr val="808080"/>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91" name="Slide Number"/>
          <p:cNvSpPr txBox="1"/>
          <p:nvPr>
            <p:ph type="sldNum" sz="quarter" idx="2"/>
          </p:nvPr>
        </p:nvSpPr>
        <p:spPr>
          <a:xfrm>
            <a:off x="18112662" y="12223058"/>
            <a:ext cx="435343" cy="449581"/>
          </a:xfrm>
          <a:prstGeom prst="rect">
            <a:avLst/>
          </a:prstGeom>
        </p:spPr>
        <p:txBody>
          <a:bodyPr lIns="91439" tIns="91439" rIns="91439" bIns="91439" anchor="ctr"/>
          <a:lstStyle>
            <a:lvl1pPr algn="r" defTabSz="914400">
              <a:defRPr sz="1800">
                <a:solidFill>
                  <a:srgbClr val="5FCBEF"/>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NFORMAL TRANSFORMATION"/>
          <p:cNvSpPr txBox="1"/>
          <p:nvPr>
            <p:ph type="ctrTitle"/>
          </p:nvPr>
        </p:nvSpPr>
        <p:spPr>
          <a:prstGeom prst="rect">
            <a:avLst/>
          </a:prstGeom>
        </p:spPr>
        <p:txBody>
          <a:bodyPr/>
          <a:lstStyle>
            <a:lvl1pPr>
              <a:defRPr b="1">
                <a:latin typeface="Hack Regular Nerd Font Complete Mono"/>
                <a:ea typeface="Hack Regular Nerd Font Complete Mono"/>
                <a:cs typeface="Hack Regular Nerd Font Complete Mono"/>
                <a:sym typeface="Hack Regular Nerd Font Complete Mono"/>
              </a:defRPr>
            </a:lvl1pPr>
          </a:lstStyle>
          <a:p>
            <a:pPr/>
            <a:r>
              <a:t>CONFORMAL TRANSFORMATION</a:t>
            </a:r>
          </a:p>
        </p:txBody>
      </p:sp>
      <p:sp>
        <p:nvSpPr>
          <p:cNvPr id="201" name="By: 1DT19CS023, Aryan"/>
          <p:cNvSpPr txBox="1"/>
          <p:nvPr>
            <p:ph type="subTitle" sz="quarter" idx="1"/>
          </p:nvPr>
        </p:nvSpPr>
        <p:spPr>
          <a:xfrm>
            <a:off x="8435044" y="12107833"/>
            <a:ext cx="21844001" cy="2512352"/>
          </a:xfrm>
          <a:prstGeom prst="rect">
            <a:avLst/>
          </a:prstGeom>
        </p:spPr>
        <p:txBody>
          <a:bodyPr/>
          <a:lstStyle/>
          <a:p>
            <a:pPr/>
            <a:r>
              <a:t>By: 1DT19CS023, Aryan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40"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r>
              <a:rPr sz="6400">
                <a:solidFill>
                  <a:srgbClr val="444444"/>
                </a:solidFill>
                <a:latin typeface="Open Sans"/>
                <a:ea typeface="Open Sans"/>
                <a:cs typeface="Open Sans"/>
                <a:sym typeface="Open Sans"/>
              </a:rPr>
              <a:t>The joint probability distribution of two random variables =</a:t>
            </a:r>
            <a:r>
              <a:rPr b="1" sz="6400">
                <a:solidFill>
                  <a:srgbClr val="444444"/>
                </a:solidFill>
                <a:latin typeface="Open Sans"/>
                <a:ea typeface="Open Sans"/>
                <a:cs typeface="Open Sans"/>
                <a:sym typeface="Open Sans"/>
              </a:rPr>
              <a:t>bivariate probability distribution.</a:t>
            </a:r>
            <a:endParaRPr b="1" sz="6400">
              <a:solidFill>
                <a:srgbClr val="444444"/>
              </a:solidFill>
              <a:latin typeface="Open Sans"/>
              <a:ea typeface="Open Sans"/>
              <a:cs typeface="Open Sans"/>
              <a:sym typeface="Open Sans"/>
            </a:endParaRPr>
          </a:p>
          <a:p>
            <a:pPr marL="0" indent="0">
              <a:buSzTx/>
              <a:buFont typeface="Wingdings 3"/>
              <a:buNone/>
              <a:defRPr sz="6400">
                <a:solidFill>
                  <a:srgbClr val="444444"/>
                </a:solidFill>
                <a:latin typeface="Open Sans"/>
                <a:ea typeface="Open Sans"/>
                <a:cs typeface="Open Sans"/>
                <a:sym typeface="Open Sans"/>
              </a:defRPr>
            </a:pPr>
            <a:r>
              <a:t>The joint probability distribution of two discrete random variables is usually written as P(X=x, Y=y).</a:t>
            </a:r>
          </a:p>
        </p:txBody>
      </p:sp>
      <p:pic>
        <p:nvPicPr>
          <p:cNvPr id="241" name="Picture 4" descr="Picture 4"/>
          <p:cNvPicPr>
            <a:picLocks noChangeAspect="1"/>
          </p:cNvPicPr>
          <p:nvPr/>
        </p:nvPicPr>
        <p:blipFill>
          <a:blip r:embed="rId2">
            <a:extLst/>
          </a:blip>
          <a:stretch>
            <a:fillRect/>
          </a:stretch>
        </p:blipFill>
        <p:spPr>
          <a:xfrm>
            <a:off x="2408970" y="7957394"/>
            <a:ext cx="17059872" cy="45103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436879" y="382282"/>
            <a:ext cx="23510242" cy="13837920"/>
          </a:xfrm>
          <a:prstGeom prst="rect">
            <a:avLst/>
          </a:prstGeom>
        </p:spPr>
        <p:txBody>
          <a:bodyPr/>
          <a:lstStyle/>
          <a:p>
            <a:pPr>
              <a:defRPr sz="4400" u="sng">
                <a:solidFill>
                  <a:srgbClr val="4C6E1B"/>
                </a:solidFill>
                <a:latin typeface="Algerian"/>
                <a:ea typeface="Algerian"/>
                <a:cs typeface="Algerian"/>
                <a:sym typeface="Algerian"/>
              </a:defRPr>
            </a:pPr>
            <a:r>
              <a:t>Application of Joint probability Distribution</a:t>
            </a:r>
            <a:br/>
            <a:r>
              <a:rPr u="none">
                <a:solidFill>
                  <a:srgbClr val="FF0000"/>
                </a:solidFill>
                <a:latin typeface="Trebuchet MS"/>
                <a:ea typeface="Trebuchet MS"/>
                <a:cs typeface="Trebuchet MS"/>
                <a:sym typeface="Trebuchet MS"/>
              </a:rPr>
              <a:t>               </a:t>
            </a: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br>
              <a:rPr u="none">
                <a:solidFill>
                  <a:srgbClr val="FF0000"/>
                </a:solidFill>
                <a:latin typeface="Trebuchet MS"/>
                <a:ea typeface="Trebuchet MS"/>
                <a:cs typeface="Trebuchet MS"/>
                <a:sym typeface="Trebuchet MS"/>
              </a:rPr>
            </a:br>
            <a:r>
              <a:t>Examples of Real Life Joint probability distribution </a:t>
            </a:r>
            <a:r>
              <a:rPr>
                <a:solidFill>
                  <a:srgbClr val="9FE0F5"/>
                </a:solidFill>
              </a:rPr>
              <a:t>:</a:t>
            </a:r>
            <a:br>
              <a:rPr>
                <a:solidFill>
                  <a:srgbClr val="9FE0F5"/>
                </a:solidFill>
              </a:rPr>
            </a:br>
            <a:br>
              <a:rPr>
                <a:solidFill>
                  <a:srgbClr val="9FE0F5"/>
                </a:solidFill>
              </a:rPr>
            </a:br>
            <a:r>
              <a:rPr u="none">
                <a:solidFill>
                  <a:srgbClr val="000000"/>
                </a:solidFill>
                <a:latin typeface="Bahnschrift Light SemiCondensed"/>
                <a:ea typeface="Bahnschrift Light SemiCondensed"/>
                <a:cs typeface="Bahnschrift Light SemiCondensed"/>
                <a:sym typeface="Bahnschrift Light SemiCondensed"/>
              </a:rPr>
              <a:t>1. </a:t>
            </a:r>
            <a:r>
              <a:rPr b="1">
                <a:solidFill>
                  <a:srgbClr val="000000"/>
                </a:solidFill>
                <a:latin typeface="Bahnschrift Light SemiCondensed"/>
                <a:ea typeface="Bahnschrift Light SemiCondensed"/>
                <a:cs typeface="Bahnschrift Light SemiCondensed"/>
                <a:sym typeface="Bahnschrift Light SemiCondensed"/>
              </a:rPr>
              <a:t>Analysts</a:t>
            </a:r>
            <a:r>
              <a:rPr u="none">
                <a:solidFill>
                  <a:srgbClr val="000000"/>
                </a:solidFill>
                <a:latin typeface="Bahnschrift Light SemiCondensed"/>
                <a:ea typeface="Bahnschrift Light SemiCondensed"/>
                <a:cs typeface="Bahnschrift Light SemiCondensed"/>
                <a:sym typeface="Bahnschrift Light SemiCondensed"/>
              </a:rPr>
              <a:t>: Use joint probability as a tool when two or more observable events can occur simultaneously .</a:t>
            </a:r>
            <a:br>
              <a:rPr u="none">
                <a:solidFill>
                  <a:srgbClr val="000000"/>
                </a:solidFill>
                <a:latin typeface="Bahnschrift Light SemiCondensed"/>
                <a:ea typeface="Bahnschrift Light SemiCondensed"/>
                <a:cs typeface="Bahnschrift Light SemiCondensed"/>
                <a:sym typeface="Bahnschrift Light SemiCondensed"/>
              </a:rPr>
            </a:br>
            <a:r>
              <a:rPr u="none">
                <a:solidFill>
                  <a:srgbClr val="000000"/>
                </a:solidFill>
                <a:latin typeface="Bahnschrift Light SemiCondensed"/>
                <a:ea typeface="Bahnschrift Light SemiCondensed"/>
                <a:cs typeface="Bahnschrift Light SemiCondensed"/>
                <a:sym typeface="Bahnschrift Light SemiCondensed"/>
              </a:rPr>
              <a:t>2</a:t>
            </a:r>
            <a:r>
              <a:rPr b="1" u="none">
                <a:solidFill>
                  <a:srgbClr val="000000"/>
                </a:solidFill>
                <a:latin typeface="Bahnschrift Light SemiCondensed"/>
                <a:ea typeface="Bahnschrift Light SemiCondensed"/>
                <a:cs typeface="Bahnschrift Light SemiCondensed"/>
                <a:sym typeface="Bahnschrift Light SemiCondensed"/>
              </a:rPr>
              <a:t>. </a:t>
            </a:r>
            <a:r>
              <a:rPr b="1">
                <a:solidFill>
                  <a:srgbClr val="000000"/>
                </a:solidFill>
                <a:latin typeface="Bahnschrift Light SemiCondensed"/>
                <a:ea typeface="Bahnschrift Light SemiCondensed"/>
                <a:cs typeface="Bahnschrift Light SemiCondensed"/>
                <a:sym typeface="Bahnschrift Light SemiCondensed"/>
              </a:rPr>
              <a:t>Sports Strategies </a:t>
            </a:r>
            <a:r>
              <a:rPr>
                <a:solidFill>
                  <a:srgbClr val="000000"/>
                </a:solidFill>
                <a:latin typeface="Bahnschrift Light SemiCondensed"/>
                <a:ea typeface="Bahnschrift Light SemiCondensed"/>
                <a:cs typeface="Bahnschrift Light SemiCondensed"/>
                <a:sym typeface="Bahnschrift Light SemiCondensed"/>
              </a:rPr>
              <a:t>: </a:t>
            </a:r>
            <a:r>
              <a:rPr u="none">
                <a:solidFill>
                  <a:srgbClr val="000000"/>
                </a:solidFill>
                <a:latin typeface="Bahnschrift Light SemiCondensed"/>
                <a:ea typeface="Bahnschrift Light SemiCondensed"/>
                <a:cs typeface="Bahnschrift Light SemiCondensed"/>
                <a:sym typeface="Bahnschrift Light SemiCondensed"/>
              </a:rPr>
              <a:t>ex : A cricket coach evaluates a player's batting and bowling capability by taking his average performances in previous matches before placing him in the lineup.</a:t>
            </a:r>
            <a:br>
              <a:rPr u="none">
                <a:solidFill>
                  <a:srgbClr val="000000"/>
                </a:solidFill>
                <a:latin typeface="Bahnschrift Light SemiCondensed"/>
                <a:ea typeface="Bahnschrift Light SemiCondensed"/>
                <a:cs typeface="Bahnschrift Light SemiCondensed"/>
                <a:sym typeface="Bahnschrift Light SemiCondensed"/>
              </a:rPr>
            </a:br>
          </a:p>
        </p:txBody>
      </p:sp>
      <p:sp>
        <p:nvSpPr>
          <p:cNvPr id="244" name="Content Placeholder 2"/>
          <p:cNvSpPr txBox="1"/>
          <p:nvPr>
            <p:ph type="body" sz="quarter" idx="1"/>
          </p:nvPr>
        </p:nvSpPr>
        <p:spPr>
          <a:xfrm>
            <a:off x="2922903" y="-1534161"/>
            <a:ext cx="17830801" cy="1916441"/>
          </a:xfrm>
          <a:prstGeom prst="rect">
            <a:avLst/>
          </a:prstGeom>
        </p:spPr>
        <p:txBody>
          <a:bodyPr/>
          <a:lstStyle/>
          <a:p>
            <a:pPr/>
          </a:p>
        </p:txBody>
      </p:sp>
      <p:pic>
        <p:nvPicPr>
          <p:cNvPr id="245" name="Picture 4" descr="Picture 4"/>
          <p:cNvPicPr>
            <a:picLocks noChangeAspect="1"/>
          </p:cNvPicPr>
          <p:nvPr/>
        </p:nvPicPr>
        <p:blipFill>
          <a:blip r:embed="rId2">
            <a:extLst/>
          </a:blip>
          <a:stretch>
            <a:fillRect/>
          </a:stretch>
        </p:blipFill>
        <p:spPr>
          <a:xfrm>
            <a:off x="436880" y="1286332"/>
            <a:ext cx="18976535" cy="2488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ontent Placeholder 2"/>
          <p:cNvSpPr txBox="1"/>
          <p:nvPr>
            <p:ph type="body" sz="quarter" idx="1"/>
          </p:nvPr>
        </p:nvSpPr>
        <p:spPr>
          <a:xfrm>
            <a:off x="2865120" y="4267200"/>
            <a:ext cx="12945151" cy="4021395"/>
          </a:xfrm>
          <a:prstGeom prst="rect">
            <a:avLst/>
          </a:prstGeom>
        </p:spPr>
        <p:txBody>
          <a:bodyPr/>
          <a:lstStyle>
            <a:lvl1pPr marL="0" indent="0">
              <a:buSzTx/>
              <a:buFont typeface="Wingdings 3"/>
              <a:buNone/>
              <a:defRPr sz="13000">
                <a:solidFill>
                  <a:srgbClr val="A50D47"/>
                </a:solidFill>
                <a:latin typeface="Lucida Calligraphy"/>
                <a:ea typeface="Lucida Calligraphy"/>
                <a:cs typeface="Lucida Calligraphy"/>
                <a:sym typeface="Lucida Calligraphy"/>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prstGeom prst="rect">
            <a:avLst/>
          </a:prstGeom>
        </p:spPr>
        <p:txBody>
          <a:bodyPr/>
          <a:lstStyle>
            <a:lvl1pPr defTabSz="784225">
              <a:defRPr sz="9500"/>
            </a:lvl1pPr>
          </a:lstStyle>
          <a:p>
            <a:pPr/>
            <a:r>
              <a:t>APPLICATION OF CORRELATION AND REGRESSION</a:t>
            </a:r>
          </a:p>
        </p:txBody>
      </p:sp>
      <p:sp>
        <p:nvSpPr>
          <p:cNvPr id="250" name="Subtitle 2"/>
          <p:cNvSpPr txBox="1"/>
          <p:nvPr>
            <p:ph type="body" sz="quarter" idx="1"/>
          </p:nvPr>
        </p:nvSpPr>
        <p:spPr>
          <a:xfrm>
            <a:off x="2381250" y="8141451"/>
            <a:ext cx="19621500" cy="2057402"/>
          </a:xfrm>
          <a:prstGeom prst="rect">
            <a:avLst/>
          </a:prstGeom>
        </p:spPr>
        <p:txBody>
          <a:bodyPr/>
          <a:lstStyle/>
          <a:p>
            <a:pPr defTabSz="569594">
              <a:spcBef>
                <a:spcPts val="1100"/>
              </a:spcBef>
              <a:defRPr sz="4500"/>
            </a:pPr>
            <a:r>
              <a:t>PRESENTED BY: BANU PRIYA B NAIK</a:t>
            </a:r>
          </a:p>
          <a:p>
            <a:pPr defTabSz="569594">
              <a:spcBef>
                <a:spcPts val="1100"/>
              </a:spcBef>
              <a:defRPr sz="4500"/>
            </a:pPr>
            <a:r>
              <a:t>                              1DT19CS025</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1869905" y="-233561"/>
            <a:ext cx="19621502" cy="4876803"/>
          </a:xfrm>
          <a:prstGeom prst="rect">
            <a:avLst/>
          </a:prstGeom>
        </p:spPr>
        <p:txBody>
          <a:bodyPr/>
          <a:lstStyle>
            <a:lvl1pPr>
              <a:defRPr sz="9000">
                <a:latin typeface="Calibri"/>
                <a:ea typeface="Calibri"/>
                <a:cs typeface="Calibri"/>
                <a:sym typeface="Calibri"/>
              </a:defRPr>
            </a:lvl1pPr>
          </a:lstStyle>
          <a:p>
            <a:pPr/>
            <a:r>
              <a:t>CORRELATION AND REGRESSION</a:t>
            </a:r>
          </a:p>
        </p:txBody>
      </p:sp>
      <p:sp>
        <p:nvSpPr>
          <p:cNvPr id="253" name="Content Placeholder 2"/>
          <p:cNvSpPr txBox="1"/>
          <p:nvPr>
            <p:ph type="body" sz="half" idx="1"/>
          </p:nvPr>
        </p:nvSpPr>
        <p:spPr>
          <a:xfrm>
            <a:off x="2381250" y="6602421"/>
            <a:ext cx="19621500" cy="4212686"/>
          </a:xfrm>
          <a:prstGeom prst="rect">
            <a:avLst/>
          </a:prstGeom>
        </p:spPr>
        <p:txBody>
          <a:bodyPr/>
          <a:lstStyle>
            <a:lvl1pPr marL="477316" indent="-477316" defTabSz="718184">
              <a:spcBef>
                <a:spcPts val="1100"/>
              </a:spcBef>
              <a:defRPr sz="5200"/>
            </a:lvl1pPr>
          </a:lstStyle>
          <a:p>
            <a:pPr/>
            <a:r>
              <a:t>  Correlation analysis is a form of statistics that helps to determine the relationship between two variables where a high correlation indicates a strong relationship, and a weak correlation indicates that they are not closely related.</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1"/>
          <p:cNvSpPr txBox="1"/>
          <p:nvPr>
            <p:ph type="title"/>
          </p:nvPr>
        </p:nvSpPr>
        <p:spPr>
          <a:xfrm>
            <a:off x="2381250" y="-546177"/>
            <a:ext cx="19621500" cy="4876803"/>
          </a:xfrm>
          <a:prstGeom prst="rect">
            <a:avLst/>
          </a:prstGeom>
        </p:spPr>
        <p:txBody>
          <a:bodyPr/>
          <a:lstStyle>
            <a:lvl1pPr>
              <a:defRPr sz="9000">
                <a:latin typeface="Calibri"/>
                <a:ea typeface="Calibri"/>
                <a:cs typeface="Calibri"/>
                <a:sym typeface="Calibri"/>
              </a:defRPr>
            </a:lvl1pPr>
          </a:lstStyle>
          <a:p>
            <a:pPr/>
            <a:r>
              <a:t>APPLICATION OF CORRELATION AND REGRESSION:</a:t>
            </a:r>
          </a:p>
        </p:txBody>
      </p:sp>
      <p:sp>
        <p:nvSpPr>
          <p:cNvPr id="256" name="Content Placeholder 2"/>
          <p:cNvSpPr txBox="1"/>
          <p:nvPr>
            <p:ph type="body" idx="1"/>
          </p:nvPr>
        </p:nvSpPr>
        <p:spPr>
          <a:xfrm>
            <a:off x="2381250" y="4310307"/>
            <a:ext cx="19621500" cy="7940186"/>
          </a:xfrm>
          <a:prstGeom prst="rect">
            <a:avLst/>
          </a:prstGeom>
        </p:spPr>
        <p:txBody>
          <a:bodyPr/>
          <a:lstStyle/>
          <a:p>
            <a:pPr marL="285292" indent="-285292" defTabSz="429259">
              <a:spcBef>
                <a:spcPts val="400"/>
              </a:spcBef>
              <a:defRPr sz="3300"/>
            </a:pPr>
            <a:r>
              <a:t>    Basic examples of correlation can be seen around us in our daily lives when we say that the demand and price of a commodity are correlated, or the amount of rainfall and crop output of an area are correlated. </a:t>
            </a:r>
          </a:p>
          <a:p>
            <a:pPr marL="285292" indent="-285292" defTabSz="429259">
              <a:spcBef>
                <a:spcPts val="400"/>
              </a:spcBef>
              <a:defRPr sz="3300"/>
            </a:pPr>
            <a:r>
              <a:t>    An important aspect is that when the price of the commodity goes up, and its demand goes down; they are negatively correlated. </a:t>
            </a:r>
          </a:p>
          <a:p>
            <a:pPr marL="285292" indent="-285292" defTabSz="429259">
              <a:spcBef>
                <a:spcPts val="400"/>
              </a:spcBef>
              <a:defRPr sz="3300"/>
            </a:pPr>
            <a:r>
              <a:t>    On the other hand, when the rainfall received in a region is high, and its crop production increases; they are said to be positively correlated. </a:t>
            </a:r>
          </a:p>
          <a:p>
            <a:pPr marL="285292" indent="-285292" defTabSz="429259">
              <a:spcBef>
                <a:spcPts val="400"/>
              </a:spcBef>
              <a:defRPr sz="3300"/>
            </a:pPr>
            <a:r>
              <a:t>    In general, the value of r lies in a range between -1 to 1; and we can say that if the value of r is such that:  </a:t>
            </a:r>
          </a:p>
          <a:p>
            <a:pPr defTabSz="429259">
              <a:spcBef>
                <a:spcPts val="400"/>
              </a:spcBef>
              <a:defRPr sz="3300"/>
            </a:pPr>
            <a:r>
              <a:t>    1&gt;r&gt;0, positive correlation exists</a:t>
            </a:r>
          </a:p>
          <a:p>
            <a:pPr defTabSz="429259">
              <a:spcBef>
                <a:spcPts val="400"/>
              </a:spcBef>
              <a:defRPr sz="3300"/>
            </a:pPr>
            <a:r>
              <a:t>    r=0, no correlation exists-1&lt;r&lt;0</a:t>
            </a:r>
          </a:p>
          <a:p>
            <a:pPr defTabSz="429259">
              <a:spcBef>
                <a:spcPts val="400"/>
              </a:spcBef>
              <a:defRPr sz="3300"/>
            </a:pPr>
            <a:r>
              <a:t>    negative correlation exists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xfrm>
            <a:off x="2381250" y="-570224"/>
            <a:ext cx="19621500" cy="4876803"/>
          </a:xfrm>
          <a:prstGeom prst="rect">
            <a:avLst/>
          </a:prstGeom>
        </p:spPr>
        <p:txBody>
          <a:bodyPr/>
          <a:lstStyle>
            <a:lvl1pPr>
              <a:defRPr sz="9000">
                <a:latin typeface="Calibri"/>
                <a:ea typeface="Calibri"/>
                <a:cs typeface="Calibri"/>
                <a:sym typeface="Calibri"/>
              </a:defRPr>
            </a:lvl1pPr>
          </a:lstStyle>
          <a:p>
            <a:pPr/>
            <a:r>
              <a:t>APPLICATION OF LINEAR REGRESSION IN BUSINESS</a:t>
            </a:r>
          </a:p>
        </p:txBody>
      </p:sp>
      <p:sp>
        <p:nvSpPr>
          <p:cNvPr id="259" name="Content Placeholder 2"/>
          <p:cNvSpPr txBox="1"/>
          <p:nvPr>
            <p:ph type="body" idx="1"/>
          </p:nvPr>
        </p:nvSpPr>
        <p:spPr>
          <a:xfrm>
            <a:off x="2381250" y="4596708"/>
            <a:ext cx="19621500" cy="8203673"/>
          </a:xfrm>
          <a:prstGeom prst="rect">
            <a:avLst/>
          </a:prstGeom>
        </p:spPr>
        <p:txBody>
          <a:bodyPr/>
          <a:lstStyle/>
          <a:p>
            <a:pPr defTabSz="808990">
              <a:defRPr sz="4900"/>
            </a:pPr>
            <a:r>
              <a:t>Businesses often use linear regression to understand the relationship between advertising spending and revenue.</a:t>
            </a:r>
          </a:p>
          <a:p>
            <a:pPr defTabSz="808990">
              <a:defRPr sz="4900"/>
            </a:pPr>
            <a:r>
              <a:t>For example, they might fit a simple linear regression model using advertising spending as the predictor variable and revenue as the response variable. The regression model would take the following form:</a:t>
            </a:r>
          </a:p>
          <a:p>
            <a:pPr defTabSz="808990">
              <a:defRPr sz="4900"/>
            </a:pPr>
            <a:r>
              <a:t> revenue = β0 + β1(ad spending)</a:t>
            </a:r>
          </a:p>
          <a:p>
            <a:pPr defTabSz="808990">
              <a:defRPr sz="4900"/>
            </a:pPr>
            <a:r>
              <a:t> The coefficient β0 would represent total expected revenue when ad spending is zero.</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Content Placeholder 2"/>
          <p:cNvSpPr txBox="1"/>
          <p:nvPr>
            <p:ph type="body" idx="1"/>
          </p:nvPr>
        </p:nvSpPr>
        <p:spPr>
          <a:xfrm>
            <a:off x="2374900" y="1107755"/>
            <a:ext cx="19621500" cy="12412276"/>
          </a:xfrm>
          <a:prstGeom prst="rect">
            <a:avLst/>
          </a:prstGeom>
        </p:spPr>
        <p:txBody>
          <a:bodyPr/>
          <a:lstStyle/>
          <a:p>
            <a:pPr>
              <a:lnSpc>
                <a:spcPct val="90000"/>
              </a:lnSpc>
              <a:spcBef>
                <a:spcPts val="1200"/>
              </a:spcBef>
            </a:pPr>
            <a:r>
              <a:t> The coefficient β1 would represent the average change in  total revenue when ad spending is increased by one unit (e.g. one dollar).</a:t>
            </a:r>
            <a:endParaRPr sz="4800"/>
          </a:p>
          <a:p>
            <a:pPr>
              <a:lnSpc>
                <a:spcPct val="90000"/>
              </a:lnSpc>
              <a:spcBef>
                <a:spcPts val="1200"/>
              </a:spcBef>
            </a:pPr>
            <a:r>
              <a:t>If β1 is negative, it would mean that more ad spending is associated with less revenue.</a:t>
            </a:r>
            <a:endParaRPr sz="4800"/>
          </a:p>
          <a:p>
            <a:pPr>
              <a:lnSpc>
                <a:spcPct val="90000"/>
              </a:lnSpc>
              <a:spcBef>
                <a:spcPts val="1200"/>
              </a:spcBef>
            </a:pPr>
            <a:r>
              <a:t>If β1 is close to zero, it would mean that ad spending has little effect on revenue.</a:t>
            </a:r>
            <a:endParaRPr sz="4800"/>
          </a:p>
          <a:p>
            <a:pPr>
              <a:lnSpc>
                <a:spcPct val="90000"/>
              </a:lnSpc>
              <a:spcBef>
                <a:spcPts val="1200"/>
              </a:spcBef>
            </a:pPr>
            <a:r>
              <a:t>if β1 is positive, it would mean more ad spending is associated with more revenue.</a:t>
            </a:r>
            <a:endParaRPr sz="4800"/>
          </a:p>
          <a:p>
            <a:pPr>
              <a:lnSpc>
                <a:spcPct val="90000"/>
              </a:lnSpc>
              <a:spcBef>
                <a:spcPts val="1700"/>
              </a:spcBef>
            </a:pPr>
            <a:r>
              <a:t>Depending on the value of β1, a company may decide to either decrease or increase their ad spending</a:t>
            </a:r>
            <a:r>
              <a:rPr sz="7400"/>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1"/>
          <p:cNvSpPr txBox="1"/>
          <p:nvPr>
            <p:ph type="title"/>
          </p:nvPr>
        </p:nvSpPr>
        <p:spPr>
          <a:xfrm>
            <a:off x="2381250" y="-858792"/>
            <a:ext cx="19621500" cy="4876803"/>
          </a:xfrm>
          <a:prstGeom prst="rect">
            <a:avLst/>
          </a:prstGeom>
        </p:spPr>
        <p:txBody>
          <a:bodyPr/>
          <a:lstStyle/>
          <a:p>
            <a:pPr>
              <a:defRPr sz="9000">
                <a:latin typeface="Calibri"/>
                <a:ea typeface="Calibri"/>
                <a:cs typeface="Calibri"/>
                <a:sym typeface="Calibri"/>
              </a:defRPr>
            </a:pPr>
            <a:r>
              <a:t>APPLICATION OF LINEAR</a:t>
            </a:r>
            <a:br/>
            <a:r>
              <a:t>REGRESSION IN MEDICAL RESEARCHES:</a:t>
            </a:r>
          </a:p>
        </p:txBody>
      </p:sp>
      <p:sp>
        <p:nvSpPr>
          <p:cNvPr id="264" name="Content Placeholder 2"/>
          <p:cNvSpPr txBox="1"/>
          <p:nvPr>
            <p:ph type="body" idx="1"/>
          </p:nvPr>
        </p:nvSpPr>
        <p:spPr>
          <a:xfrm>
            <a:off x="2374900" y="4406900"/>
            <a:ext cx="19621500" cy="8284448"/>
          </a:xfrm>
          <a:prstGeom prst="rect">
            <a:avLst/>
          </a:prstGeom>
        </p:spPr>
        <p:txBody>
          <a:bodyPr/>
          <a:lstStyle/>
          <a:p>
            <a:pPr/>
            <a:r>
              <a:t>Medical researchers often use linear regression to understand the relationship between drug dosage and blood pressure of patients.</a:t>
            </a:r>
          </a:p>
          <a:p>
            <a:pPr/>
            <a:r>
              <a:t>For example, researchers might administer various dosages of a certain drug to patients and observe how their blood pressure responds. They might fit a simple linear regression model using dosage as the predictor variable and blood pressure as the response variable. The regression model would take the following form:</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ontent Placeholder 2"/>
          <p:cNvSpPr txBox="1"/>
          <p:nvPr>
            <p:ph type="body" idx="1"/>
          </p:nvPr>
        </p:nvSpPr>
        <p:spPr>
          <a:xfrm>
            <a:off x="2374900" y="982026"/>
            <a:ext cx="19621500" cy="12070141"/>
          </a:xfrm>
          <a:prstGeom prst="rect">
            <a:avLst/>
          </a:prstGeom>
        </p:spPr>
        <p:txBody>
          <a:bodyPr/>
          <a:lstStyle/>
          <a:p>
            <a:pPr>
              <a:defRPr sz="4200"/>
            </a:pPr>
            <a:r>
              <a:t>blood pressure = β0 + β1(dosage)</a:t>
            </a:r>
          </a:p>
          <a:p>
            <a:pPr>
              <a:defRPr sz="4200"/>
            </a:pPr>
            <a:r>
              <a:t>The coefficient β0 would represent the expected blood pressure when dosage is zero.</a:t>
            </a:r>
          </a:p>
          <a:p>
            <a:pPr>
              <a:defRPr sz="4200"/>
            </a:pPr>
            <a:r>
              <a:t>The coefficient β1 would represent the average change in  blood pressure when dosage is increased by one unit.</a:t>
            </a:r>
          </a:p>
          <a:p>
            <a:pPr>
              <a:defRPr sz="4200"/>
            </a:pPr>
            <a:r>
              <a:t>If β1 is negative, it would mean that an increase in dosage is associated with a decrease in blood pressure.</a:t>
            </a:r>
          </a:p>
          <a:p>
            <a:pPr>
              <a:defRPr sz="4200"/>
            </a:pPr>
            <a:r>
              <a:t>If β1 is close to zero, it would mean that an increase in dosage is associated with no change in blood pressure.</a:t>
            </a:r>
          </a:p>
          <a:p>
            <a:pPr>
              <a:defRPr sz="4200"/>
            </a:pPr>
            <a:r>
              <a:t>If β1 is positive, it would mean that an increase in dosage is associated with an increase in blood pressure.</a:t>
            </a:r>
          </a:p>
          <a:p>
            <a:pPr>
              <a:defRPr sz="4200"/>
            </a:pPr>
            <a:r>
              <a:t>Depending on the value of β1, researchers may decide to change the dosage given to a patient.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Conformal Mapping ?"/>
          <p:cNvSpPr txBox="1"/>
          <p:nvPr>
            <p:ph type="title"/>
          </p:nvPr>
        </p:nvSpPr>
        <p:spPr>
          <a:prstGeom prst="rect">
            <a:avLst/>
          </a:prstGeom>
        </p:spPr>
        <p:txBody>
          <a:bodyPr/>
          <a:lstStyle>
            <a:lvl1pPr>
              <a:defRPr b="1">
                <a:gradFill flip="none" rotWithShape="1">
                  <a:gsLst>
                    <a:gs pos="0">
                      <a:schemeClr val="accent2">
                        <a:hueOff val="-206910"/>
                        <a:satOff val="-12829"/>
                        <a:lumOff val="16238"/>
                      </a:schemeClr>
                    </a:gs>
                    <a:gs pos="100000">
                      <a:srgbClr val="924441"/>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 ?</a:t>
            </a:r>
          </a:p>
        </p:txBody>
      </p:sp>
      <p:sp>
        <p:nvSpPr>
          <p:cNvPr id="204" name="A conformal map is a function which preserves the angles.…"/>
          <p:cNvSpPr txBox="1"/>
          <p:nvPr>
            <p:ph type="body" idx="1"/>
          </p:nvPr>
        </p:nvSpPr>
        <p:spPr>
          <a:xfrm>
            <a:off x="1270000" y="3163881"/>
            <a:ext cx="21844000" cy="9907855"/>
          </a:xfrm>
          <a:prstGeom prst="rect">
            <a:avLst/>
          </a:prstGeom>
        </p:spPr>
        <p:txBody>
          <a:bodyPr/>
          <a:lstStyle/>
          <a:p>
            <a:pPr/>
          </a:p>
          <a:p>
            <a:pPr marL="558800" indent="-558800">
              <a:defRPr sz="3200">
                <a:latin typeface="Hack Regular Nerd Font Complete Mono"/>
                <a:ea typeface="Hack Regular Nerd Font Complete Mono"/>
                <a:cs typeface="Hack Regular Nerd Font Complete Mono"/>
                <a:sym typeface="Hack Regular Nerd Font Complete Mono"/>
              </a:defRPr>
            </a:pPr>
            <a:r>
              <a:t>A conformal map is a function which preserves the angles.</a:t>
            </a:r>
          </a:p>
          <a:p>
            <a:pPr marL="228600" indent="-228600">
              <a:buClrTx/>
              <a:defRPr sz="3200">
                <a:latin typeface="Hack Regular Nerd Font Complete Mono"/>
                <a:ea typeface="Hack Regular Nerd Font Complete Mono"/>
                <a:cs typeface="Hack Regular Nerd Font Complete Mono"/>
                <a:sym typeface="Hack Regular Nerd Font Complete Mono"/>
              </a:defRPr>
            </a:pPr>
            <a:r>
              <a:t>  More formally, a map </a:t>
            </a:r>
            <a14:m>
              <m:oMath>
                <m:r>
                  <a:rPr xmlns:a="http://schemas.openxmlformats.org/drawingml/2006/main" sz="3250" i="1">
                    <a:solidFill>
                      <a:srgbClr val="FEFFFE"/>
                    </a:solidFill>
                    <a:latin typeface="Cambria Math" panose="02040503050406030204" pitchFamily="18" charset="0"/>
                  </a:rPr>
                  <m:t>w</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f</m:t>
                </m:r>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z</m:t>
                </m:r>
                <m:r>
                  <a:rPr xmlns:a="http://schemas.openxmlformats.org/drawingml/2006/main" sz="3250" i="1">
                    <a:solidFill>
                      <a:srgbClr val="FEFFFE"/>
                    </a:solidFill>
                    <a:latin typeface="Cambria Math" panose="02040503050406030204" pitchFamily="18" charset="0"/>
                  </a:rPr>
                  <m:t>)</m:t>
                </m:r>
              </m:oMath>
            </a14:m>
            <a:r>
              <a:t> is called conformal (or angle-preserving) at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if it preserves oriented angles between curves through </a:t>
            </a:r>
            <a14:m>
              <m:oMath>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t>, as well as their orientation, i.e. direction.</a:t>
            </a:r>
          </a:p>
          <a:p>
            <a:pPr marL="0" indent="0" algn="ctr">
              <a:buClrTx/>
              <a:buSzTx/>
              <a:buNone/>
            </a:pPr>
          </a:p>
        </p:txBody>
      </p:sp>
      <p:pic>
        <p:nvPicPr>
          <p:cNvPr id="205" name="e^z.gif" descr="e^z.gif"/>
          <p:cNvPicPr>
            <a:picLocks noChangeAspect="0"/>
          </p:cNvPicPr>
          <p:nvPr/>
        </p:nvPicPr>
        <p:blipFill>
          <a:blip r:embed="rId2">
            <a:extLst/>
          </a:blip>
          <a:stretch>
            <a:fillRect/>
          </a:stretch>
        </p:blipFill>
        <p:spPr>
          <a:xfrm>
            <a:off x="6844413" y="7002655"/>
            <a:ext cx="10695174" cy="5347588"/>
          </a:xfrm>
          <a:prstGeom prst="rect">
            <a:avLst/>
          </a:prstGeom>
          <a:ln w="12700">
            <a:miter lim="400000"/>
          </a:ln>
        </p:spPr>
      </p:pic>
      <p:sp>
        <p:nvSpPr>
          <p:cNvPr id="206" name="Equation"/>
          <p:cNvSpPr txBox="1"/>
          <p:nvPr/>
        </p:nvSpPr>
        <p:spPr>
          <a:xfrm>
            <a:off x="11364852" y="12530292"/>
            <a:ext cx="1654296" cy="43055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FEFEFE"/>
                      </a:solidFill>
                      <a:latin typeface="Cambria Math" panose="02040503050406030204" pitchFamily="18" charset="0"/>
                    </a:rPr>
                    <m:t>w</m:t>
                  </m:r>
                  <m:r>
                    <a:rPr xmlns:a="http://schemas.openxmlformats.org/drawingml/2006/main" sz="4900" i="1">
                      <a:solidFill>
                        <a:srgbClr val="FEFEFE"/>
                      </a:solidFill>
                      <a:latin typeface="Cambria Math" panose="02040503050406030204" pitchFamily="18" charset="0"/>
                    </a:rPr>
                    <m:t>=</m:t>
                  </m:r>
                  <m:sSup>
                    <m:e>
                      <m:r>
                        <a:rPr xmlns:a="http://schemas.openxmlformats.org/drawingml/2006/main" sz="4900" i="1">
                          <a:solidFill>
                            <a:srgbClr val="FEFEFE"/>
                          </a:solidFill>
                          <a:latin typeface="Cambria Math" panose="02040503050406030204" pitchFamily="18" charset="0"/>
                        </a:rPr>
                        <m:t>e</m:t>
                      </m:r>
                    </m:e>
                    <m:sup>
                      <m:r>
                        <a:rPr xmlns:a="http://schemas.openxmlformats.org/drawingml/2006/main" sz="4900" i="1">
                          <a:solidFill>
                            <a:srgbClr val="FEFEFE"/>
                          </a:solidFill>
                          <a:latin typeface="Cambria Math" panose="02040503050406030204" pitchFamily="18" charset="0"/>
                        </a:rPr>
                        <m:t>z</m:t>
                      </m:r>
                    </m:sup>
                  </m:sSup>
                </m:oMath>
              </m:oMathPara>
            </a14:m>
            <a:endParaRPr sz="49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2381250" y="-2013063"/>
            <a:ext cx="19621500" cy="4876802"/>
          </a:xfrm>
          <a:prstGeom prst="rect">
            <a:avLst/>
          </a:prstGeom>
        </p:spPr>
        <p:txBody>
          <a:bodyPr/>
          <a:lstStyle>
            <a:lvl1pPr>
              <a:defRPr>
                <a:latin typeface="Calibri"/>
                <a:ea typeface="Calibri"/>
                <a:cs typeface="Calibri"/>
                <a:sym typeface="Calibri"/>
              </a:defRPr>
            </a:lvl1pPr>
          </a:lstStyle>
          <a:p>
            <a:pPr/>
            <a:r>
              <a:t>CONCLUSION:</a:t>
            </a:r>
          </a:p>
        </p:txBody>
      </p:sp>
      <p:sp>
        <p:nvSpPr>
          <p:cNvPr id="269" name="Content Placeholder 2"/>
          <p:cNvSpPr txBox="1"/>
          <p:nvPr>
            <p:ph type="body" sz="half" idx="1"/>
          </p:nvPr>
        </p:nvSpPr>
        <p:spPr>
          <a:xfrm>
            <a:off x="2381250" y="4898526"/>
            <a:ext cx="19621500" cy="5853416"/>
          </a:xfrm>
          <a:prstGeom prst="rect">
            <a:avLst/>
          </a:prstGeom>
        </p:spPr>
        <p:txBody>
          <a:bodyPr/>
          <a:lstStyle>
            <a:lvl1pPr marL="548640" indent="-548640"/>
          </a:lstStyle>
          <a:p>
            <a:pPr/>
            <a:r>
              <a:t>   Linear regression is used in a wide variety of real-life situations across many different types of industries. Fortunately, statistical software makes it easy to perform linear regression.</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Picture 2" descr="Picture 2"/>
          <p:cNvPicPr>
            <a:picLocks noChangeAspect="1"/>
          </p:cNvPicPr>
          <p:nvPr/>
        </p:nvPicPr>
        <p:blipFill>
          <a:blip r:embed="rId2">
            <a:extLst/>
          </a:blip>
          <a:stretch>
            <a:fillRect/>
          </a:stretch>
        </p:blipFill>
        <p:spPr>
          <a:xfrm>
            <a:off x="3905191" y="3000348"/>
            <a:ext cx="16459202" cy="6970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nformal mapping-based 3D face recognition"/>
          <p:cNvSpPr txBox="1"/>
          <p:nvPr>
            <p:ph type="title"/>
          </p:nvPr>
        </p:nvSpPr>
        <p:spPr>
          <a:prstGeom prst="rect">
            <a:avLst/>
          </a:prstGeom>
        </p:spPr>
        <p:txBody>
          <a:bodyPr/>
          <a:lstStyle>
            <a:lvl1pPr defTabSz="676909">
              <a:defRPr b="1" spc="-206" sz="6887">
                <a:gradFill flip="none" rotWithShape="1">
                  <a:gsLst>
                    <a:gs pos="0">
                      <a:schemeClr val="accent3">
                        <a:hueOff val="-385756"/>
                        <a:satOff val="-32155"/>
                        <a:lumOff val="17967"/>
                      </a:schemeClr>
                    </a:gs>
                    <a:gs pos="100000">
                      <a:schemeClr val="accent4">
                        <a:hueOff val="-1109407"/>
                        <a:satOff val="-1495"/>
                        <a:lumOff val="-6330"/>
                      </a:schemeClr>
                    </a:gs>
                  </a:gsLst>
                  <a:lin ang="5400000" scaled="0"/>
                </a:gradFill>
                <a:latin typeface="Hack Regular Nerd Font Complete Mono"/>
                <a:ea typeface="Hack Regular Nerd Font Complete Mono"/>
                <a:cs typeface="Hack Regular Nerd Font Complete Mono"/>
                <a:sym typeface="Hack Regular Nerd Font Complete Mono"/>
              </a:defRPr>
            </a:lvl1pPr>
          </a:lstStyle>
          <a:p>
            <a:pPr/>
            <a:r>
              <a:t>Conformal mapping-based 3D face recognition</a:t>
            </a:r>
          </a:p>
        </p:txBody>
      </p:sp>
      <p:sp>
        <p:nvSpPr>
          <p:cNvPr id="209" name="Face is potentially the best biometrics for people identification related applications for its non instructiveness, contactless and socially well acceptance.…"/>
          <p:cNvSpPr txBox="1"/>
          <p:nvPr>
            <p:ph type="body" idx="1"/>
          </p:nvPr>
        </p:nvSpPr>
        <p:spPr>
          <a:xfrm>
            <a:off x="1270000" y="2641600"/>
            <a:ext cx="21844000" cy="8432800"/>
          </a:xfrm>
          <a:prstGeom prst="rect">
            <a:avLst/>
          </a:prstGeom>
        </p:spPr>
        <p:txBody>
          <a:bodyPr/>
          <a:lstStyle/>
          <a:p>
            <a:pPr marL="558800" indent="-558800" algn="ctr">
              <a:defRPr sz="3400"/>
            </a:pPr>
          </a:p>
          <a:p>
            <a:pPr marL="558800" indent="-558800" algn="ctr">
              <a:defRPr sz="3200">
                <a:latin typeface="Hack Regular Nerd Font Complete Mono"/>
                <a:ea typeface="Hack Regular Nerd Font Complete Mono"/>
                <a:cs typeface="Hack Regular Nerd Font Complete Mono"/>
                <a:sym typeface="Hack Regular Nerd Font Complete Mono"/>
              </a:defRPr>
            </a:pPr>
            <a:r>
              <a:t>Face is potentially the best biometrics for people identification related applications for its non instructiveness, contactless and socially well acceptance.</a:t>
            </a:r>
          </a:p>
          <a:p>
            <a:pPr marL="558800" indent="-558800" algn="ctr">
              <a:defRPr sz="3200">
                <a:latin typeface="Hack Regular Nerd Font Complete Mono"/>
                <a:ea typeface="Hack Regular Nerd Font Complete Mono"/>
                <a:cs typeface="Hack Regular Nerd Font Complete Mono"/>
                <a:sym typeface="Hack Regular Nerd Font Complete Mono"/>
              </a:defRPr>
            </a:pPr>
            <a:r>
              <a:t>The proposed approach makes use of conformal UV parameterization for mapping purpose and Shape Index decomposition for similarity measurement.</a:t>
            </a:r>
          </a:p>
        </p:txBody>
      </p:sp>
      <p:pic>
        <p:nvPicPr>
          <p:cNvPr id="210" name="tenor.gif" descr="tenor.gif"/>
          <p:cNvPicPr>
            <a:picLocks noChangeAspect="0"/>
          </p:cNvPicPr>
          <p:nvPr/>
        </p:nvPicPr>
        <p:blipFill>
          <a:blip r:embed="rId2">
            <a:extLst/>
          </a:blip>
          <a:stretch>
            <a:fillRect/>
          </a:stretch>
        </p:blipFill>
        <p:spPr>
          <a:xfrm>
            <a:off x="8432544" y="6511715"/>
            <a:ext cx="7518912" cy="46049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Screenshot 2021-07-07 at 16.44.16.png" descr="Screenshot 2021-07-07 at 16.44.16.png"/>
          <p:cNvPicPr>
            <a:picLocks noChangeAspect="1"/>
          </p:cNvPicPr>
          <p:nvPr/>
        </p:nvPicPr>
        <p:blipFill>
          <a:blip r:embed="rId2">
            <a:extLst/>
          </a:blip>
          <a:stretch>
            <a:fillRect/>
          </a:stretch>
        </p:blipFill>
        <p:spPr>
          <a:xfrm>
            <a:off x="1248118" y="732835"/>
            <a:ext cx="6611041" cy="8328499"/>
          </a:xfrm>
          <a:prstGeom prst="rect">
            <a:avLst/>
          </a:prstGeom>
          <a:ln w="12700">
            <a:miter lim="400000"/>
          </a:ln>
        </p:spPr>
      </p:pic>
      <p:sp>
        <p:nvSpPr>
          <p:cNvPr id="213" name="Flowchart"/>
          <p:cNvSpPr txBox="1"/>
          <p:nvPr/>
        </p:nvSpPr>
        <p:spPr>
          <a:xfrm>
            <a:off x="3791791" y="9319929"/>
            <a:ext cx="1523696"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Flowchart</a:t>
            </a:r>
          </a:p>
        </p:txBody>
      </p:sp>
      <p:pic>
        <p:nvPicPr>
          <p:cNvPr id="214" name="Screenshot 2021-07-07 at 16.49.13.png" descr="Screenshot 2021-07-07 at 16.49.13.png"/>
          <p:cNvPicPr>
            <a:picLocks noChangeAspect="1"/>
          </p:cNvPicPr>
          <p:nvPr/>
        </p:nvPicPr>
        <p:blipFill>
          <a:blip r:embed="rId3">
            <a:extLst/>
          </a:blip>
          <a:stretch>
            <a:fillRect/>
          </a:stretch>
        </p:blipFill>
        <p:spPr>
          <a:xfrm>
            <a:off x="9228422" y="732835"/>
            <a:ext cx="5349198" cy="8328499"/>
          </a:xfrm>
          <a:prstGeom prst="rect">
            <a:avLst/>
          </a:prstGeom>
          <a:ln w="12700">
            <a:miter lim="400000"/>
          </a:ln>
        </p:spPr>
      </p:pic>
      <p:sp>
        <p:nvSpPr>
          <p:cNvPr id="215" name="Conformal Map created from parametrized UV coordinates, colors represent Shape Index value. The mouth part has been mapped to the inner hole while outer face boundary to the boundary of circle."/>
          <p:cNvSpPr txBox="1"/>
          <p:nvPr/>
        </p:nvSpPr>
        <p:spPr>
          <a:xfrm>
            <a:off x="8302670" y="9300734"/>
            <a:ext cx="7200702" cy="2460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Conformal Map created from parametrized UV coordinates, colors represent Shape Index value. The mouth part has been mapped to the inner hole while outer face boundary to the boundary of circle. </a:t>
            </a:r>
          </a:p>
        </p:txBody>
      </p:sp>
      <p:sp>
        <p:nvSpPr>
          <p:cNvPr id="216" name="Rasterized images are used as an input for   recognition algorithm."/>
          <p:cNvSpPr txBox="1"/>
          <p:nvPr/>
        </p:nvSpPr>
        <p:spPr>
          <a:xfrm>
            <a:off x="962955" y="12000887"/>
            <a:ext cx="1819186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2438400">
              <a:spcBef>
                <a:spcPts val="2400"/>
              </a:spcBef>
              <a:defRPr sz="3200">
                <a:solidFill>
                  <a:srgbClr val="FFFFFF"/>
                </a:solidFill>
                <a:latin typeface="Hack Regular Nerd Font Complete Mono"/>
                <a:ea typeface="Hack Regular Nerd Font Complete Mono"/>
                <a:cs typeface="Hack Regular Nerd Font Complete Mono"/>
                <a:sym typeface="Hack Regular Nerd Font Complete Mono"/>
              </a:defRPr>
            </a:pPr>
            <a:r>
              <a:t>Rasterized images are used as an input for </a:t>
            </a:r>
            <a14:m>
              <m:oMath>
                <m:r>
                  <a:rPr xmlns:a="http://schemas.openxmlformats.org/drawingml/2006/main" sz="3250" i="1">
                    <a:solidFill>
                      <a:srgbClr val="FEFFFE"/>
                    </a:solidFill>
                    <a:latin typeface="Cambria Math" panose="02040503050406030204" pitchFamily="18" charset="0"/>
                  </a:rPr>
                  <m:t>(</m:t>
                </m:r>
                <m:r>
                  <a:rPr xmlns:a="http://schemas.openxmlformats.org/drawingml/2006/main" sz="3250" i="1">
                    <a:solidFill>
                      <a:srgbClr val="FEFFFE"/>
                    </a:solidFill>
                    <a:latin typeface="Cambria Math" panose="02040503050406030204" pitchFamily="18" charset="0"/>
                  </a:rPr>
                  <m:t>2</m:t>
                </m:r>
                <m:r>
                  <a:rPr xmlns:a="http://schemas.openxmlformats.org/drawingml/2006/main" sz="3250" i="1">
                    <a:solidFill>
                      <a:srgbClr val="FEFFFE"/>
                    </a:solidFill>
                    <a:latin typeface="Cambria Math" panose="02040503050406030204" pitchFamily="18" charset="0"/>
                  </a:rPr>
                  <m:t>D</m:t>
                </m:r>
                <m:sSup>
                  <m:e>
                    <m:r>
                      <a:rPr xmlns:a="http://schemas.openxmlformats.org/drawingml/2006/main" sz="3250" i="1">
                        <a:solidFill>
                          <a:srgbClr val="FEFFFE"/>
                        </a:solidFill>
                        <a:latin typeface="Cambria Math" panose="02040503050406030204" pitchFamily="18" charset="0"/>
                      </a:rPr>
                      <m:t>)</m:t>
                    </m:r>
                  </m:e>
                  <m:sup>
                    <m:r>
                      <a:rPr xmlns:a="http://schemas.openxmlformats.org/drawingml/2006/main" sz="3250" i="1">
                        <a:solidFill>
                          <a:srgbClr val="FEFFFE"/>
                        </a:solidFill>
                        <a:latin typeface="Cambria Math" panose="02040503050406030204" pitchFamily="18" charset="0"/>
                      </a:rPr>
                      <m:t>2</m:t>
                    </m:r>
                  </m:sup>
                </m:sSup>
                <m:r>
                  <a:rPr xmlns:a="http://schemas.openxmlformats.org/drawingml/2006/main" sz="3250" i="1">
                    <a:solidFill>
                      <a:srgbClr val="FEFFFE"/>
                    </a:solidFill>
                    <a:latin typeface="Cambria Math" panose="02040503050406030204" pitchFamily="18" charset="0"/>
                  </a:rPr>
                  <m:t>P</m:t>
                </m:r>
                <m:r>
                  <a:rPr xmlns:a="http://schemas.openxmlformats.org/drawingml/2006/main" sz="3250" i="1">
                    <a:solidFill>
                      <a:srgbClr val="FEFFFE"/>
                    </a:solidFill>
                    <a:latin typeface="Cambria Math" panose="02040503050406030204" pitchFamily="18" charset="0"/>
                  </a:rPr>
                  <m:t>C</m:t>
                </m:r>
                <m:r>
                  <a:rPr xmlns:a="http://schemas.openxmlformats.org/drawingml/2006/main" sz="3250" i="1">
                    <a:solidFill>
                      <a:srgbClr val="FEFFFE"/>
                    </a:solidFill>
                    <a:latin typeface="Cambria Math" panose="02040503050406030204" pitchFamily="18" charset="0"/>
                  </a:rPr>
                  <m:t>A</m:t>
                </m:r>
              </m:oMath>
            </a14:m>
            <a:r>
              <a:t> recognition algorithm. </a:t>
            </a:r>
          </a:p>
        </p:txBody>
      </p:sp>
      <p:pic>
        <p:nvPicPr>
          <p:cNvPr id="217" name="Screenshot 2021-07-08 at 00.55.37.png" descr="Screenshot 2021-07-08 at 00.55.37.png"/>
          <p:cNvPicPr>
            <a:picLocks noChangeAspect="1"/>
          </p:cNvPicPr>
          <p:nvPr/>
        </p:nvPicPr>
        <p:blipFill>
          <a:blip r:embed="rId4">
            <a:extLst/>
          </a:blip>
          <a:stretch>
            <a:fillRect/>
          </a:stretch>
        </p:blipFill>
        <p:spPr>
          <a:xfrm>
            <a:off x="17257183" y="534687"/>
            <a:ext cx="3761170" cy="8724794"/>
          </a:xfrm>
          <a:prstGeom prst="rect">
            <a:avLst/>
          </a:prstGeom>
          <a:ln w="12700">
            <a:miter lim="400000"/>
          </a:ln>
        </p:spPr>
      </p:pic>
      <p:sp>
        <p:nvSpPr>
          <p:cNvPr id="218" name="Geodesic face cutting result with zero distance…"/>
          <p:cNvSpPr txBox="1"/>
          <p:nvPr/>
        </p:nvSpPr>
        <p:spPr>
          <a:xfrm>
            <a:off x="15682555" y="9694434"/>
            <a:ext cx="6910427" cy="16733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Geodesic face cutting result with zero distance </a:t>
            </a:r>
          </a:p>
          <a:p>
            <a:pPr/>
            <a:r>
              <a:t>between lips in presence </a:t>
            </a:r>
          </a:p>
          <a:p>
            <a:pPr/>
            <a:r>
              <a:t>of expression. </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What about Facial Expressions ??"/>
          <p:cNvSpPr txBox="1"/>
          <p:nvPr>
            <p:ph type="title"/>
          </p:nvPr>
        </p:nvSpPr>
        <p:spPr>
          <a:prstGeom prst="rect">
            <a:avLst/>
          </a:prstGeom>
        </p:spPr>
        <p:txBody>
          <a:bodyPr/>
          <a:lstStyle/>
          <a:p>
            <a:pPr/>
            <a:r>
              <a:rPr>
                <a:gradFill flip="none" rotWithShape="1">
                  <a:gsLst>
                    <a:gs pos="0">
                      <a:schemeClr val="accent6"/>
                    </a:gs>
                    <a:gs pos="100000">
                      <a:schemeClr val="accent2">
                        <a:hueOff val="63096"/>
                        <a:satOff val="2685"/>
                        <a:lumOff val="-9344"/>
                      </a:schemeClr>
                    </a:gs>
                  </a:gsLst>
                  <a:lin ang="5400000" scaled="0"/>
                </a:gradFill>
              </a:rPr>
              <a:t>What about Facial Expressions ??</a:t>
            </a:r>
            <a:r>
              <a:t>  </a:t>
            </a:r>
          </a:p>
        </p:txBody>
      </p:sp>
      <p:sp>
        <p:nvSpPr>
          <p:cNvPr id="221" name="Möbius Transformation carried on UV conformal coordinates.…"/>
          <p:cNvSpPr txBox="1"/>
          <p:nvPr>
            <p:ph type="body" idx="1"/>
          </p:nvPr>
        </p:nvSpPr>
        <p:spPr>
          <a:xfrm>
            <a:off x="1270000" y="2641600"/>
            <a:ext cx="21844000" cy="8432800"/>
          </a:xfrm>
          <a:prstGeom prst="rect">
            <a:avLst/>
          </a:prstGeom>
        </p:spPr>
        <p:txBody>
          <a:bodyPr/>
          <a:lstStyle/>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Möbius Transformation carried on UV conformal coordinates.</a:t>
            </a:r>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p>
          <a:p>
            <a:pPr marL="395816" indent="-395816">
              <a:buClrTx/>
              <a:buSzPct val="50000"/>
              <a:buBlip>
                <a:blip r:embed="rId2"/>
              </a:buBlip>
              <a:defRPr sz="3400">
                <a:latin typeface="Hack Regular Nerd Font Complete Mono"/>
                <a:ea typeface="Hack Regular Nerd Font Complete Mono"/>
                <a:cs typeface="Hack Regular Nerd Font Complete Mono"/>
                <a:sym typeface="Hack Regular Nerd Font Complete Mono"/>
              </a:defRPr>
            </a:pPr>
            <a:r>
              <a:t>Following formula is used :  </a:t>
            </a:r>
            <a14:m>
              <m:oMath>
                <m:r>
                  <a:rPr xmlns:a="http://schemas.openxmlformats.org/drawingml/2006/main" sz="4500" i="1">
                    <a:solidFill>
                      <a:srgbClr val="FEFFFE"/>
                    </a:solidFill>
                    <a:latin typeface="Cambria Math" panose="02040503050406030204" pitchFamily="18" charset="0"/>
                  </a:rPr>
                  <m:t>f</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θ</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sSup>
                  <m:e>
                    <m:r>
                      <a:rPr xmlns:a="http://schemas.openxmlformats.org/drawingml/2006/main" sz="4500" i="1">
                        <a:solidFill>
                          <a:srgbClr val="FEFFFE"/>
                        </a:solidFill>
                        <a:latin typeface="Cambria Math" panose="02040503050406030204" pitchFamily="18" charset="0"/>
                      </a:rPr>
                      <m:t>e</m:t>
                    </m:r>
                  </m:e>
                  <m:sup>
                    <m:r>
                      <a:rPr xmlns:a="http://schemas.openxmlformats.org/drawingml/2006/main" sz="4500" i="1">
                        <a:solidFill>
                          <a:srgbClr val="FEFFFE"/>
                        </a:solidFill>
                        <a:latin typeface="Cambria Math" panose="02040503050406030204" pitchFamily="18" charset="0"/>
                      </a:rPr>
                      <m:t>i</m:t>
                    </m:r>
                    <m:r>
                      <a:rPr xmlns:a="http://schemas.openxmlformats.org/drawingml/2006/main" sz="4500" i="1">
                        <a:solidFill>
                          <a:srgbClr val="FEFFFE"/>
                        </a:solidFill>
                        <a:latin typeface="Cambria Math" panose="02040503050406030204" pitchFamily="18" charset="0"/>
                      </a:rPr>
                      <m:t>θ</m:t>
                    </m:r>
                  </m:sup>
                </m:sSup>
                <m:f>
                  <m:fPr>
                    <m:ctrlPr>
                      <a:rPr xmlns:a="http://schemas.openxmlformats.org/drawingml/2006/main" sz="4500" i="1">
                        <a:solidFill>
                          <a:srgbClr val="FEFFFE"/>
                        </a:solidFill>
                        <a:latin typeface="Cambria Math" panose="02040503050406030204" pitchFamily="18" charset="0"/>
                      </a:rPr>
                    </m:ctrlPr>
                    <m:type m:val="bar"/>
                  </m:fPr>
                  <m:num>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z</m:t>
                    </m:r>
                    <m:r>
                      <a:rPr xmlns:a="http://schemas.openxmlformats.org/drawingml/2006/main" sz="4500" i="1">
                        <a:solidFill>
                          <a:srgbClr val="FEFFFE"/>
                        </a:solidFill>
                        <a:latin typeface="Cambria Math" panose="02040503050406030204" pitchFamily="18" charset="0"/>
                      </a:rPr>
                      <m:t>-</m:t>
                    </m:r>
                    <m:sSub>
                      <m:e>
                        <m:r>
                          <a:rPr xmlns:a="http://schemas.openxmlformats.org/drawingml/2006/main" sz="4500" i="1">
                            <a:solidFill>
                              <a:srgbClr val="FEFFFE"/>
                            </a:solidFill>
                            <a:latin typeface="Cambria Math" panose="02040503050406030204" pitchFamily="18" charset="0"/>
                          </a:rPr>
                          <m:t>z</m:t>
                        </m:r>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m:t>
                    </m:r>
                  </m:num>
                  <m:den>
                    <m:r>
                      <a:rPr xmlns:a="http://schemas.openxmlformats.org/drawingml/2006/main" sz="4500" i="1">
                        <a:solidFill>
                          <a:srgbClr val="FEFFFE"/>
                        </a:solidFill>
                        <a:latin typeface="Cambria Math" panose="02040503050406030204" pitchFamily="18" charset="0"/>
                      </a:rPr>
                      <m:t>1</m:t>
                    </m:r>
                    <m:r>
                      <a:rPr xmlns:a="http://schemas.openxmlformats.org/drawingml/2006/main" sz="4500" i="1">
                        <a:solidFill>
                          <a:srgbClr val="FEFFFE"/>
                        </a:solidFill>
                        <a:latin typeface="Cambria Math" panose="02040503050406030204" pitchFamily="18" charset="0"/>
                      </a:rPr>
                      <m:t>-</m:t>
                    </m:r>
                    <m:sSub>
                      <m:e>
                        <m:limUpp>
                          <m:e>
                            <m:r>
                              <a:rPr xmlns:a="http://schemas.openxmlformats.org/drawingml/2006/main" sz="4500" i="1">
                                <a:solidFill>
                                  <a:srgbClr val="FEFFFE"/>
                                </a:solidFill>
                                <a:latin typeface="Cambria Math" panose="02040503050406030204" pitchFamily="18" charset="0"/>
                              </a:rPr>
                              <m:t>z</m:t>
                            </m:r>
                          </m:e>
                          <m:lim>
                            <m:r>
                              <a:rPr xmlns:a="http://schemas.openxmlformats.org/drawingml/2006/main" sz="4500" i="1">
                                <a:solidFill>
                                  <a:srgbClr val="FEFFFE"/>
                                </a:solidFill>
                                <a:latin typeface="Cambria Math" panose="02040503050406030204" pitchFamily="18" charset="0"/>
                              </a:rPr>
                              <m:t>˜</m:t>
                            </m:r>
                          </m:lim>
                        </m:limUpp>
                      </m:e>
                      <m:sub>
                        <m:r>
                          <a:rPr xmlns:a="http://schemas.openxmlformats.org/drawingml/2006/main" sz="4500" i="1">
                            <a:solidFill>
                              <a:srgbClr val="FEFFFE"/>
                            </a:solidFill>
                            <a:latin typeface="Cambria Math" panose="02040503050406030204" pitchFamily="18" charset="0"/>
                          </a:rPr>
                          <m:t>0</m:t>
                        </m:r>
                      </m:sub>
                    </m:sSub>
                    <m:r>
                      <a:rPr xmlns:a="http://schemas.openxmlformats.org/drawingml/2006/main" sz="4500" i="1">
                        <a:solidFill>
                          <a:srgbClr val="FEFFFE"/>
                        </a:solidFill>
                        <a:latin typeface="Cambria Math" panose="02040503050406030204" pitchFamily="18" charset="0"/>
                      </a:rPr>
                      <m:t>z</m:t>
                    </m:r>
                  </m:den>
                </m:f>
              </m:oMath>
            </a14:m>
            <a:r>
              <a:rPr sz="5000"/>
              <a:t>,</a:t>
            </a:r>
            <a:endParaRPr sz="5000"/>
          </a:p>
          <a:p>
            <a:pPr marL="0" indent="0">
              <a:buClrTx/>
              <a:buSzTx/>
              <a:buNone/>
              <a:defRPr sz="3400">
                <a:latin typeface="Hack Regular Nerd Font Complete Mono"/>
                <a:ea typeface="Hack Regular Nerd Font Complete Mono"/>
                <a:cs typeface="Hack Regular Nerd Font Complete Mono"/>
                <a:sym typeface="Hack Regular Nerd Font Complete Mono"/>
              </a:defRPr>
            </a:pPr>
            <a:r>
              <a:rPr sz="5000"/>
              <a:t> </a:t>
            </a:r>
            <a:r>
              <a:rPr sz="3200"/>
              <a:t>where</a:t>
            </a:r>
            <a:r>
              <a:rPr sz="5000"/>
              <a:t> </a:t>
            </a:r>
            <a14:m>
              <m:oMath>
                <m:r>
                  <a:rPr xmlns:a="http://schemas.openxmlformats.org/drawingml/2006/main" sz="3200" i="1">
                    <a:solidFill>
                      <a:srgbClr val="FEFFFE"/>
                    </a:solidFill>
                    <a:latin typeface="Cambria Math" panose="02040503050406030204" pitchFamily="18" charset="0"/>
                  </a:rPr>
                  <m:t>z</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u</m:t>
                </m:r>
                <m:r>
                  <a:rPr xmlns:a="http://schemas.openxmlformats.org/drawingml/2006/main" sz="3200" i="1">
                    <a:solidFill>
                      <a:srgbClr val="FEFFFE"/>
                    </a:solidFill>
                    <a:latin typeface="Cambria Math" panose="02040503050406030204" pitchFamily="18" charset="0"/>
                  </a:rPr>
                  <m:t>+</m:t>
                </m:r>
                <m:r>
                  <a:rPr xmlns:a="http://schemas.openxmlformats.org/drawingml/2006/main" sz="3200" i="1">
                    <a:solidFill>
                      <a:srgbClr val="FEFFFE"/>
                    </a:solidFill>
                    <a:latin typeface="Cambria Math" panose="02040503050406030204" pitchFamily="18" charset="0"/>
                  </a:rPr>
                  <m:t>i</m:t>
                </m:r>
                <m:r>
                  <a:rPr xmlns:a="http://schemas.openxmlformats.org/drawingml/2006/main" sz="3200" i="1">
                    <a:solidFill>
                      <a:srgbClr val="FEFFFE"/>
                    </a:solidFill>
                    <a:latin typeface="Cambria Math" panose="02040503050406030204" pitchFamily="18" charset="0"/>
                  </a:rPr>
                  <m:t>v</m:t>
                </m:r>
                <m:r>
                  <a:rPr xmlns:a="http://schemas.openxmlformats.org/drawingml/2006/main" sz="3200" i="1">
                    <a:solidFill>
                      <a:srgbClr val="FEFFFE"/>
                    </a:solidFill>
                    <a:latin typeface="Cambria Math" panose="02040503050406030204" pitchFamily="18" charset="0"/>
                  </a:rPr>
                  <m:t>)</m:t>
                </m:r>
              </m:oMath>
            </a14:m>
            <a:r>
              <a:rPr sz="5000"/>
              <a:t> </a:t>
            </a:r>
            <a:r>
              <a:rPr sz="3200"/>
              <a:t>complex number within unit disk. </a:t>
            </a:r>
            <a:endParaRPr sz="3200"/>
          </a:p>
          <a:p>
            <a:pPr lvl="1" marL="0" indent="457200">
              <a:buClrTx/>
              <a:buSzTx/>
              <a:buNone/>
              <a:defRPr sz="3400">
                <a:latin typeface="Hack Regular Nerd Font Complete Mono"/>
                <a:ea typeface="Hack Regular Nerd Font Complete Mono"/>
                <a:cs typeface="Hack Regular Nerd Font Complete Mono"/>
                <a:sym typeface="Hack Regular Nerd Font Complete Mono"/>
              </a:defRPr>
            </a:pPr>
            <a14:m>
              <m:oMath>
                <m:r>
                  <a:rPr xmlns:a="http://schemas.openxmlformats.org/drawingml/2006/main" sz="3250" i="1">
                    <a:solidFill>
                      <a:srgbClr val="FEFFFE"/>
                    </a:solidFill>
                    <a:latin typeface="Cambria Math" panose="02040503050406030204" pitchFamily="18" charset="0"/>
                  </a:rPr>
                  <m:t>θ</m:t>
                </m:r>
                <m:r>
                  <a:rPr xmlns:a="http://schemas.openxmlformats.org/drawingml/2006/main" sz="3250" i="1">
                    <a:solidFill>
                      <a:srgbClr val="FEFFFE"/>
                    </a:solidFill>
                    <a:latin typeface="Cambria Math" panose="02040503050406030204" pitchFamily="18" charset="0"/>
                  </a:rPr>
                  <m:t>,</m:t>
                </m:r>
                <m:sSub>
                  <m:e>
                    <m:r>
                      <a:rPr xmlns:a="http://schemas.openxmlformats.org/drawingml/2006/main" sz="3250" i="1">
                        <a:solidFill>
                          <a:srgbClr val="FEFFFE"/>
                        </a:solidFill>
                        <a:latin typeface="Cambria Math" panose="02040503050406030204" pitchFamily="18" charset="0"/>
                      </a:rPr>
                      <m:t>z</m:t>
                    </m:r>
                  </m:e>
                  <m:sub>
                    <m:r>
                      <a:rPr xmlns:a="http://schemas.openxmlformats.org/drawingml/2006/main" sz="3250" i="1">
                        <a:solidFill>
                          <a:srgbClr val="FEFFFE"/>
                        </a:solidFill>
                        <a:latin typeface="Cambria Math" panose="02040503050406030204" pitchFamily="18" charset="0"/>
                      </a:rPr>
                      <m:t>0</m:t>
                    </m:r>
                  </m:sub>
                </m:sSub>
              </m:oMath>
            </a14:m>
            <a:r>
              <a:rPr sz="5000"/>
              <a:t> </a:t>
            </a:r>
            <a:r>
              <a:rPr sz="3200"/>
              <a:t>and</a:t>
            </a:r>
            <a:r>
              <a:rPr sz="5000"/>
              <a:t> </a:t>
            </a:r>
            <a14:m>
              <m:oMath>
                <m:r>
                  <a:rPr xmlns:a="http://schemas.openxmlformats.org/drawingml/2006/main" sz="3250" i="1">
                    <a:solidFill>
                      <a:srgbClr val="FEFFFE"/>
                    </a:solidFill>
                    <a:latin typeface="Cambria Math" panose="02040503050406030204" pitchFamily="18" charset="0"/>
                  </a:rPr>
                  <m:t>z</m:t>
                </m:r>
              </m:oMath>
            </a14:m>
            <a:r>
              <a:rPr sz="5000"/>
              <a:t> </a:t>
            </a:r>
            <a:r>
              <a:rPr sz="3200"/>
              <a:t>are</a:t>
            </a:r>
            <a:r>
              <a:rPr sz="5000"/>
              <a:t> </a:t>
            </a:r>
            <a:r>
              <a:rPr sz="3200"/>
              <a:t>parameters</a:t>
            </a:r>
            <a:r>
              <a:rPr sz="5000"/>
              <a:t>.</a:t>
            </a:r>
            <a:endParaRPr sz="1200"/>
          </a:p>
        </p:txBody>
      </p:sp>
      <p:pic>
        <p:nvPicPr>
          <p:cNvPr id="222" name="Screenshot 2021-07-07 at 23.44.18.png" descr="Screenshot 2021-07-07 at 23.44.18.png"/>
          <p:cNvPicPr>
            <a:picLocks noChangeAspect="1"/>
          </p:cNvPicPr>
          <p:nvPr/>
        </p:nvPicPr>
        <p:blipFill>
          <a:blip r:embed="rId3">
            <a:extLst/>
          </a:blip>
          <a:stretch>
            <a:fillRect/>
          </a:stretch>
        </p:blipFill>
        <p:spPr>
          <a:xfrm>
            <a:off x="18367464" y="3348785"/>
            <a:ext cx="4319035" cy="7018430"/>
          </a:xfrm>
          <a:prstGeom prst="rect">
            <a:avLst/>
          </a:prstGeom>
          <a:ln w="12700">
            <a:miter lim="400000"/>
          </a:ln>
        </p:spPr>
      </p:pic>
      <p:sp>
        <p:nvSpPr>
          <p:cNvPr id="223" name="🤔😂🥲😘😜😋☹️😡😐🙄"/>
          <p:cNvSpPr txBox="1"/>
          <p:nvPr/>
        </p:nvSpPr>
        <p:spPr>
          <a:xfrm>
            <a:off x="1384238" y="11556262"/>
            <a:ext cx="21312364"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6500">
                <a:latin typeface="Apple Color Emoji"/>
                <a:ea typeface="Apple Color Emoji"/>
                <a:cs typeface="Apple Color Emoji"/>
                <a:sym typeface="Apple Color Emoji"/>
              </a:defRPr>
            </a:pPr>
            <a:r>
              <a:t>🤔</a:t>
            </a:r>
            <a:r>
              <a:rPr>
                <a:latin typeface="Graphik"/>
                <a:ea typeface="Graphik"/>
                <a:cs typeface="Graphik"/>
                <a:sym typeface="Graphik"/>
              </a:rPr>
              <a:t>😂🥲😘😜😋☹️😡😐🙄</a:t>
            </a:r>
          </a:p>
        </p:txBody>
      </p:sp>
      <p:sp>
        <p:nvSpPr>
          <p:cNvPr id="224" name="Conformal maps transformed by Möbius…"/>
          <p:cNvSpPr txBox="1"/>
          <p:nvPr/>
        </p:nvSpPr>
        <p:spPr>
          <a:xfrm>
            <a:off x="17078931" y="10544162"/>
            <a:ext cx="6896101" cy="8859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Conformal maps transformed by Möbius </a:t>
            </a:r>
          </a:p>
          <a:p>
            <a:pPr/>
            <a:r>
              <a:t>Transformation with centre point in the nose tip</a:t>
            </a:r>
          </a:p>
        </p:txBody>
      </p:sp>
      <p:pic>
        <p:nvPicPr>
          <p:cNvPr id="225" name="giphy.gif" descr="giphy.gif"/>
          <p:cNvPicPr>
            <a:picLocks noChangeAspect="0"/>
          </p:cNvPicPr>
          <p:nvPr/>
        </p:nvPicPr>
        <p:blipFill>
          <a:blip r:embed="rId4">
            <a:extLst/>
          </a:blip>
          <a:stretch>
            <a:fillRect/>
          </a:stretch>
        </p:blipFill>
        <p:spPr>
          <a:xfrm>
            <a:off x="277971" y="9729634"/>
            <a:ext cx="6096001" cy="3429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ank You"/>
          <p:cNvSpPr txBox="1"/>
          <p:nvPr>
            <p:ph type="title"/>
          </p:nvPr>
        </p:nvSpPr>
        <p:spPr>
          <a:prstGeom prst="rect">
            <a:avLst/>
          </a:prstGeom>
        </p:spPr>
        <p:txBody>
          <a:bodyPr/>
          <a:lstStyle>
            <a:lvl1pPr>
              <a:defRPr>
                <a:latin typeface="Chalkduster"/>
                <a:ea typeface="Chalkduster"/>
                <a:cs typeface="Chalkduster"/>
                <a:sym typeface="Chalkduster"/>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2172921" y="1479451"/>
            <a:ext cx="17830800" cy="4525564"/>
          </a:xfrm>
          <a:prstGeom prst="rect">
            <a:avLst/>
          </a:prstGeom>
        </p:spPr>
        <p:txBody>
          <a:bodyPr/>
          <a:lstStyle/>
          <a:p>
            <a:pPr algn="ctr" defTabSz="749808">
              <a:defRPr sz="6396" u="sng">
                <a:latin typeface="Algerian"/>
                <a:ea typeface="Algerian"/>
                <a:cs typeface="Algerian"/>
                <a:sym typeface="Algerian"/>
              </a:defRPr>
            </a:pPr>
            <a:r>
              <a:t>Maths Creative assessment</a:t>
            </a:r>
            <a:br/>
            <a:br/>
            <a:r>
              <a:rPr b="1" sz="7215" u="none">
                <a:solidFill>
                  <a:srgbClr val="AD2851"/>
                </a:solidFill>
                <a:latin typeface="Blackadder ITC"/>
                <a:ea typeface="Blackadder ITC"/>
                <a:cs typeface="Blackadder ITC"/>
                <a:sym typeface="Blackadder ITC"/>
              </a:rPr>
              <a:t>Name:Azeem Husain Khan</a:t>
            </a:r>
            <a:br>
              <a:rPr b="1" sz="7215" u="none">
                <a:solidFill>
                  <a:srgbClr val="AD2851"/>
                </a:solidFill>
                <a:latin typeface="Blackadder ITC"/>
                <a:ea typeface="Blackadder ITC"/>
                <a:cs typeface="Blackadder ITC"/>
                <a:sym typeface="Blackadder ITC"/>
              </a:rPr>
            </a:br>
            <a:r>
              <a:rPr b="1" sz="5904" u="none">
                <a:solidFill>
                  <a:srgbClr val="72A528"/>
                </a:solidFill>
                <a:latin typeface="Bodoni MT"/>
                <a:ea typeface="Bodoni MT"/>
                <a:cs typeface="Bodoni MT"/>
                <a:sym typeface="Bodoni MT"/>
              </a:rPr>
              <a:t>USN:1DT19CS024</a:t>
            </a:r>
          </a:p>
        </p:txBody>
      </p:sp>
      <p:sp>
        <p:nvSpPr>
          <p:cNvPr id="230" name="Subtitle 2"/>
          <p:cNvSpPr txBox="1"/>
          <p:nvPr>
            <p:ph type="body" sz="quarter" idx="1"/>
          </p:nvPr>
        </p:nvSpPr>
        <p:spPr>
          <a:xfrm>
            <a:off x="1456935" y="8299939"/>
            <a:ext cx="17830800" cy="2071309"/>
          </a:xfrm>
          <a:prstGeom prst="rect">
            <a:avLst/>
          </a:prstGeom>
        </p:spPr>
        <p:txBody>
          <a:bodyPr/>
          <a:lstStyle>
            <a:lvl1pPr defTabSz="822959">
              <a:lnSpc>
                <a:spcPct val="90000"/>
              </a:lnSpc>
              <a:spcBef>
                <a:spcPts val="1800"/>
              </a:spcBef>
              <a:defRPr b="1" cap="small" i="1" sz="7200">
                <a:solidFill>
                  <a:srgbClr val="E959A8"/>
                </a:solidFill>
                <a:latin typeface="HP Simplified"/>
                <a:ea typeface="HP Simplified"/>
                <a:cs typeface="HP Simplified"/>
                <a:sym typeface="HP Simplified"/>
              </a:defRPr>
            </a:lvl1pPr>
          </a:lstStyle>
          <a:p>
            <a:pPr/>
            <a:r>
              <a:t>Module : Joint probability distributions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33"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r>
              <a:rPr sz="6400">
                <a:solidFill>
                  <a:srgbClr val="444444"/>
                </a:solidFill>
                <a:latin typeface="Open Sans"/>
                <a:ea typeface="Open Sans"/>
                <a:cs typeface="Open Sans"/>
                <a:sym typeface="Open Sans"/>
              </a:rPr>
              <a:t>In general, if X and Y are two random variables, the probability distribution that defines their simultaneous behavior is called a joint probability distribution.</a:t>
            </a:r>
            <a:endParaRPr sz="6400">
              <a:solidFill>
                <a:srgbClr val="444444"/>
              </a:solidFill>
              <a:latin typeface="Open Sans"/>
              <a:ea typeface="Open Sans"/>
              <a:cs typeface="Open Sans"/>
              <a:sym typeface="Open Sans"/>
            </a:endParaRPr>
          </a:p>
          <a:p>
            <a:pPr marL="0" indent="0">
              <a:buSzTx/>
              <a:buFont typeface="Wingdings 3"/>
              <a:buNone/>
              <a:defRPr sz="6400">
                <a:solidFill>
                  <a:srgbClr val="444444"/>
                </a:solidFill>
                <a:latin typeface="Open Sans"/>
                <a:ea typeface="Open Sans"/>
                <a:cs typeface="Open Sans"/>
                <a:sym typeface="Open Sans"/>
              </a:defRPr>
            </a:pPr>
            <a:r>
              <a:t>For example: X : the length of one dimension of an injection- molded part, and Y : the length of another dimension. </a:t>
            </a:r>
          </a:p>
          <a:p>
            <a:pPr marL="0" indent="0">
              <a:buSzTx/>
              <a:buFont typeface="Wingdings 3"/>
              <a:buNone/>
              <a:defRPr sz="6400">
                <a:solidFill>
                  <a:srgbClr val="444444"/>
                </a:solidFill>
                <a:latin typeface="Open Sans"/>
                <a:ea typeface="Open Sans"/>
                <a:cs typeface="Open Sans"/>
                <a:sym typeface="Open Sans"/>
              </a:defRPr>
            </a:pPr>
            <a:r>
              <a:t>We might be interested in P(2.95 &lt; X &lt; 3.05 and 7.60 &lt;Y &lt;7.80)</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5185850" y="1248220"/>
            <a:ext cx="17823375" cy="1088580"/>
          </a:xfrm>
          <a:prstGeom prst="rect">
            <a:avLst/>
          </a:prstGeom>
        </p:spPr>
        <p:txBody>
          <a:bodyPr/>
          <a:lstStyle>
            <a:lvl1pPr defTabSz="713231">
              <a:defRPr sz="4992">
                <a:solidFill>
                  <a:srgbClr val="17B0E4"/>
                </a:solidFill>
                <a:latin typeface="Arial Black"/>
                <a:ea typeface="Arial Black"/>
                <a:cs typeface="Arial Black"/>
                <a:sym typeface="Arial Black"/>
              </a:defRPr>
            </a:lvl1pPr>
          </a:lstStyle>
          <a:p>
            <a:pPr/>
            <a:r>
              <a:t>Joint Probability Distribution:</a:t>
            </a:r>
          </a:p>
        </p:txBody>
      </p:sp>
      <p:sp>
        <p:nvSpPr>
          <p:cNvPr id="236" name="Content Placeholder 2"/>
          <p:cNvSpPr txBox="1"/>
          <p:nvPr>
            <p:ph type="body" idx="1"/>
          </p:nvPr>
        </p:nvSpPr>
        <p:spPr>
          <a:xfrm>
            <a:off x="871220" y="2336799"/>
            <a:ext cx="22138004" cy="12186922"/>
          </a:xfrm>
          <a:prstGeom prst="rect">
            <a:avLst/>
          </a:prstGeom>
        </p:spPr>
        <p:txBody>
          <a:bodyPr/>
          <a:lstStyle/>
          <a:p>
            <a:pPr marL="0" indent="0">
              <a:buSzTx/>
              <a:buFont typeface="Wingdings 3"/>
              <a:buNone/>
              <a:defRPr sz="5600">
                <a:solidFill>
                  <a:srgbClr val="C00000"/>
                </a:solidFill>
                <a:latin typeface="Arial"/>
                <a:ea typeface="Arial"/>
                <a:cs typeface="Arial"/>
                <a:sym typeface="Arial"/>
              </a:defRPr>
            </a:pPr>
            <a:r>
              <a:t> </a:t>
            </a:r>
            <a:br/>
          </a:p>
        </p:txBody>
      </p:sp>
      <p:pic>
        <p:nvPicPr>
          <p:cNvPr id="237" name="Picture 5" descr="Picture 5"/>
          <p:cNvPicPr>
            <a:picLocks noChangeAspect="1"/>
          </p:cNvPicPr>
          <p:nvPr/>
        </p:nvPicPr>
        <p:blipFill>
          <a:blip r:embed="rId2">
            <a:extLst/>
          </a:blip>
          <a:stretch>
            <a:fillRect/>
          </a:stretch>
        </p:blipFill>
        <p:spPr>
          <a:xfrm>
            <a:off x="2335235" y="2924087"/>
            <a:ext cx="18075686" cy="95436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